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64" r:id="rId2"/>
    <p:sldId id="265" r:id="rId3"/>
    <p:sldId id="266" r:id="rId4"/>
    <p:sldId id="267" r:id="rId5"/>
    <p:sldId id="268"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3" r:id="rId20"/>
    <p:sldId id="286" r:id="rId21"/>
    <p:sldId id="287" r:id="rId22"/>
    <p:sldId id="295" r:id="rId23"/>
    <p:sldId id="297" r:id="rId24"/>
    <p:sldId id="298" r:id="rId25"/>
    <p:sldId id="299" r:id="rId26"/>
    <p:sldId id="300" r:id="rId27"/>
    <p:sldId id="301" r:id="rId28"/>
    <p:sldId id="302" r:id="rId29"/>
    <p:sldId id="303" r:id="rId30"/>
    <p:sldId id="306" r:id="rId31"/>
    <p:sldId id="307" r:id="rId32"/>
    <p:sldId id="308" r:id="rId33"/>
    <p:sldId id="310" r:id="rId34"/>
    <p:sldId id="312" r:id="rId35"/>
    <p:sldId id="373" r:id="rId36"/>
  </p:sldIdLst>
  <p:sldSz cx="9144000" cy="5143500" type="screen16x9"/>
  <p:notesSz cx="6858000" cy="9144000"/>
  <p:embeddedFontLs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733780-EED4-456F-BE15-181A3A5B99EC}" v="15" dt="2025-08-21T01:12:25.319"/>
  </p1510:revLst>
</p1510:revInfo>
</file>

<file path=ppt/tableStyles.xml><?xml version="1.0" encoding="utf-8"?>
<a:tblStyleLst xmlns:a="http://schemas.openxmlformats.org/drawingml/2006/main" def="{A8EBC699-D4AE-4544-A970-5B61255B25D5}">
  <a:tblStyle styleId="{A8EBC699-D4AE-4544-A970-5B61255B25D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BEF0001-2BF6-4915-B90C-529426147B57}"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442"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ndon Leung" userId="95e333b92a823007" providerId="LiveId" clId="{5C733780-EED4-456F-BE15-181A3A5B99EC}"/>
    <pc:docChg chg="undo custSel addSld delSld modSld">
      <pc:chgData name="Brandon Leung" userId="95e333b92a823007" providerId="LiveId" clId="{5C733780-EED4-456F-BE15-181A3A5B99EC}" dt="2025-08-21T01:17:02.909" v="353" actId="20577"/>
      <pc:docMkLst>
        <pc:docMk/>
      </pc:docMkLst>
      <pc:sldChg chg="mod modShow">
        <pc:chgData name="Brandon Leung" userId="95e333b92a823007" providerId="LiveId" clId="{5C733780-EED4-456F-BE15-181A3A5B99EC}" dt="2025-08-21T00:58:18.593" v="4" actId="729"/>
        <pc:sldMkLst>
          <pc:docMk/>
          <pc:sldMk cId="0" sldId="266"/>
        </pc:sldMkLst>
      </pc:sldChg>
      <pc:sldChg chg="mod modShow">
        <pc:chgData name="Brandon Leung" userId="95e333b92a823007" providerId="LiveId" clId="{5C733780-EED4-456F-BE15-181A3A5B99EC}" dt="2025-08-21T00:58:18.593" v="4" actId="729"/>
        <pc:sldMkLst>
          <pc:docMk/>
          <pc:sldMk cId="0" sldId="267"/>
        </pc:sldMkLst>
      </pc:sldChg>
      <pc:sldChg chg="mod modShow">
        <pc:chgData name="Brandon Leung" userId="95e333b92a823007" providerId="LiveId" clId="{5C733780-EED4-456F-BE15-181A3A5B99EC}" dt="2025-08-21T00:58:18.593" v="4" actId="729"/>
        <pc:sldMkLst>
          <pc:docMk/>
          <pc:sldMk cId="0" sldId="272"/>
        </pc:sldMkLst>
      </pc:sldChg>
      <pc:sldChg chg="mod modShow">
        <pc:chgData name="Brandon Leung" userId="95e333b92a823007" providerId="LiveId" clId="{5C733780-EED4-456F-BE15-181A3A5B99EC}" dt="2025-08-21T00:58:18.593" v="4" actId="729"/>
        <pc:sldMkLst>
          <pc:docMk/>
          <pc:sldMk cId="0" sldId="273"/>
        </pc:sldMkLst>
      </pc:sldChg>
      <pc:sldChg chg="mod modShow">
        <pc:chgData name="Brandon Leung" userId="95e333b92a823007" providerId="LiveId" clId="{5C733780-EED4-456F-BE15-181A3A5B99EC}" dt="2025-08-21T00:58:18.593" v="4" actId="729"/>
        <pc:sldMkLst>
          <pc:docMk/>
          <pc:sldMk cId="0" sldId="274"/>
        </pc:sldMkLst>
      </pc:sldChg>
      <pc:sldChg chg="mod modShow">
        <pc:chgData name="Brandon Leung" userId="95e333b92a823007" providerId="LiveId" clId="{5C733780-EED4-456F-BE15-181A3A5B99EC}" dt="2025-08-21T00:58:18.593" v="4" actId="729"/>
        <pc:sldMkLst>
          <pc:docMk/>
          <pc:sldMk cId="0" sldId="275"/>
        </pc:sldMkLst>
      </pc:sldChg>
      <pc:sldChg chg="mod modShow">
        <pc:chgData name="Brandon Leung" userId="95e333b92a823007" providerId="LiveId" clId="{5C733780-EED4-456F-BE15-181A3A5B99EC}" dt="2025-08-21T00:58:18.593" v="4" actId="729"/>
        <pc:sldMkLst>
          <pc:docMk/>
          <pc:sldMk cId="0" sldId="276"/>
        </pc:sldMkLst>
      </pc:sldChg>
      <pc:sldChg chg="mod modShow">
        <pc:chgData name="Brandon Leung" userId="95e333b92a823007" providerId="LiveId" clId="{5C733780-EED4-456F-BE15-181A3A5B99EC}" dt="2025-08-21T00:58:18.593" v="4" actId="729"/>
        <pc:sldMkLst>
          <pc:docMk/>
          <pc:sldMk cId="0" sldId="277"/>
        </pc:sldMkLst>
      </pc:sldChg>
      <pc:sldChg chg="mod modShow">
        <pc:chgData name="Brandon Leung" userId="95e333b92a823007" providerId="LiveId" clId="{5C733780-EED4-456F-BE15-181A3A5B99EC}" dt="2025-08-21T00:58:18.593" v="4" actId="729"/>
        <pc:sldMkLst>
          <pc:docMk/>
          <pc:sldMk cId="0" sldId="279"/>
        </pc:sldMkLst>
      </pc:sldChg>
      <pc:sldChg chg="mod modShow">
        <pc:chgData name="Brandon Leung" userId="95e333b92a823007" providerId="LiveId" clId="{5C733780-EED4-456F-BE15-181A3A5B99EC}" dt="2025-08-21T00:58:18.593" v="4" actId="729"/>
        <pc:sldMkLst>
          <pc:docMk/>
          <pc:sldMk cId="0" sldId="280"/>
        </pc:sldMkLst>
      </pc:sldChg>
      <pc:sldChg chg="mod modShow">
        <pc:chgData name="Brandon Leung" userId="95e333b92a823007" providerId="LiveId" clId="{5C733780-EED4-456F-BE15-181A3A5B99EC}" dt="2025-08-21T00:58:18.593" v="4" actId="729"/>
        <pc:sldMkLst>
          <pc:docMk/>
          <pc:sldMk cId="0" sldId="281"/>
        </pc:sldMkLst>
      </pc:sldChg>
      <pc:sldChg chg="mod modShow">
        <pc:chgData name="Brandon Leung" userId="95e333b92a823007" providerId="LiveId" clId="{5C733780-EED4-456F-BE15-181A3A5B99EC}" dt="2025-08-21T00:58:18.593" v="4" actId="729"/>
        <pc:sldMkLst>
          <pc:docMk/>
          <pc:sldMk cId="0" sldId="283"/>
        </pc:sldMkLst>
      </pc:sldChg>
      <pc:sldChg chg="mod modShow">
        <pc:chgData name="Brandon Leung" userId="95e333b92a823007" providerId="LiveId" clId="{5C733780-EED4-456F-BE15-181A3A5B99EC}" dt="2025-08-21T00:58:18.593" v="4" actId="729"/>
        <pc:sldMkLst>
          <pc:docMk/>
          <pc:sldMk cId="0" sldId="287"/>
        </pc:sldMkLst>
      </pc:sldChg>
      <pc:sldChg chg="setBg">
        <pc:chgData name="Brandon Leung" userId="95e333b92a823007" providerId="LiveId" clId="{5C733780-EED4-456F-BE15-181A3A5B99EC}" dt="2025-08-02T00:01:03.248" v="0"/>
        <pc:sldMkLst>
          <pc:docMk/>
          <pc:sldMk cId="0" sldId="297"/>
        </pc:sldMkLst>
      </pc:sldChg>
      <pc:sldChg chg="setBg">
        <pc:chgData name="Brandon Leung" userId="95e333b92a823007" providerId="LiveId" clId="{5C733780-EED4-456F-BE15-181A3A5B99EC}" dt="2025-08-02T00:01:46.669" v="1"/>
        <pc:sldMkLst>
          <pc:docMk/>
          <pc:sldMk cId="0" sldId="298"/>
        </pc:sldMkLst>
      </pc:sldChg>
      <pc:sldChg chg="setBg">
        <pc:chgData name="Brandon Leung" userId="95e333b92a823007" providerId="LiveId" clId="{5C733780-EED4-456F-BE15-181A3A5B99EC}" dt="2025-08-02T00:01:50.397" v="2"/>
        <pc:sldMkLst>
          <pc:docMk/>
          <pc:sldMk cId="0" sldId="299"/>
        </pc:sldMkLst>
      </pc:sldChg>
      <pc:sldChg chg="mod modShow">
        <pc:chgData name="Brandon Leung" userId="95e333b92a823007" providerId="LiveId" clId="{5C733780-EED4-456F-BE15-181A3A5B99EC}" dt="2025-08-21T00:58:27.078" v="5" actId="729"/>
        <pc:sldMkLst>
          <pc:docMk/>
          <pc:sldMk cId="0" sldId="300"/>
        </pc:sldMkLst>
      </pc:sldChg>
      <pc:sldChg chg="mod modShow">
        <pc:chgData name="Brandon Leung" userId="95e333b92a823007" providerId="LiveId" clId="{5C733780-EED4-456F-BE15-181A3A5B99EC}" dt="2025-08-21T00:58:27.078" v="5" actId="729"/>
        <pc:sldMkLst>
          <pc:docMk/>
          <pc:sldMk cId="0" sldId="301"/>
        </pc:sldMkLst>
      </pc:sldChg>
      <pc:sldChg chg="mod modShow">
        <pc:chgData name="Brandon Leung" userId="95e333b92a823007" providerId="LiveId" clId="{5C733780-EED4-456F-BE15-181A3A5B99EC}" dt="2025-08-21T00:58:27.078" v="5" actId="729"/>
        <pc:sldMkLst>
          <pc:docMk/>
          <pc:sldMk cId="0" sldId="302"/>
        </pc:sldMkLst>
      </pc:sldChg>
      <pc:sldChg chg="mod modShow">
        <pc:chgData name="Brandon Leung" userId="95e333b92a823007" providerId="LiveId" clId="{5C733780-EED4-456F-BE15-181A3A5B99EC}" dt="2025-08-21T00:58:27.078" v="5" actId="729"/>
        <pc:sldMkLst>
          <pc:docMk/>
          <pc:sldMk cId="0" sldId="303"/>
        </pc:sldMkLst>
      </pc:sldChg>
      <pc:sldChg chg="addSp delSp modSp mod setBg delAnim">
        <pc:chgData name="Brandon Leung" userId="95e333b92a823007" providerId="LiveId" clId="{5C733780-EED4-456F-BE15-181A3A5B99EC}" dt="2025-08-21T01:17:02.909" v="353" actId="20577"/>
        <pc:sldMkLst>
          <pc:docMk/>
          <pc:sldMk cId="0" sldId="307"/>
        </pc:sldMkLst>
        <pc:spChg chg="add mod">
          <ac:chgData name="Brandon Leung" userId="95e333b92a823007" providerId="LiveId" clId="{5C733780-EED4-456F-BE15-181A3A5B99EC}" dt="2025-08-21T01:17:02.909" v="353" actId="20577"/>
          <ac:spMkLst>
            <pc:docMk/>
            <pc:sldMk cId="0" sldId="307"/>
            <ac:spMk id="3" creationId="{854B1000-6C62-DDEE-0567-A1F5135993AB}"/>
          </ac:spMkLst>
        </pc:spChg>
        <pc:spChg chg="del mod">
          <ac:chgData name="Brandon Leung" userId="95e333b92a823007" providerId="LiveId" clId="{5C733780-EED4-456F-BE15-181A3A5B99EC}" dt="2025-08-21T01:11:35.800" v="18" actId="478"/>
          <ac:spMkLst>
            <pc:docMk/>
            <pc:sldMk cId="0" sldId="307"/>
            <ac:spMk id="508" creationId="{00000000-0000-0000-0000-000000000000}"/>
          </ac:spMkLst>
        </pc:spChg>
      </pc:sldChg>
      <pc:sldChg chg="mod modShow">
        <pc:chgData name="Brandon Leung" userId="95e333b92a823007" providerId="LiveId" clId="{5C733780-EED4-456F-BE15-181A3A5B99EC}" dt="2025-08-21T00:58:41.805" v="6" actId="729"/>
        <pc:sldMkLst>
          <pc:docMk/>
          <pc:sldMk cId="0" sldId="310"/>
        </pc:sldMkLst>
      </pc:sldChg>
      <pc:sldChg chg="mod modShow">
        <pc:chgData name="Brandon Leung" userId="95e333b92a823007" providerId="LiveId" clId="{5C733780-EED4-456F-BE15-181A3A5B99EC}" dt="2025-08-21T00:58:41.805" v="6" actId="729"/>
        <pc:sldMkLst>
          <pc:docMk/>
          <pc:sldMk cId="0" sldId="312"/>
        </pc:sldMkLst>
      </pc:sldChg>
      <pc:sldChg chg="addSp delSp modSp add del mod">
        <pc:chgData name="Brandon Leung" userId="95e333b92a823007" providerId="LiveId" clId="{5C733780-EED4-456F-BE15-181A3A5B99EC}" dt="2025-08-21T01:11:50.470" v="24" actId="47"/>
        <pc:sldMkLst>
          <pc:docMk/>
          <pc:sldMk cId="661847564" sldId="372"/>
        </pc:sldMkLst>
        <pc:spChg chg="del mod">
          <ac:chgData name="Brandon Leung" userId="95e333b92a823007" providerId="LiveId" clId="{5C733780-EED4-456F-BE15-181A3A5B99EC}" dt="2025-08-21T01:11:31.724" v="17" actId="21"/>
          <ac:spMkLst>
            <pc:docMk/>
            <pc:sldMk cId="661847564" sldId="372"/>
            <ac:spMk id="3" creationId="{854B1000-6C62-DDEE-0567-A1F5135993AB}"/>
          </ac:spMkLst>
        </pc:spChg>
        <pc:spChg chg="add mod">
          <ac:chgData name="Brandon Leung" userId="95e333b92a823007" providerId="LiveId" clId="{5C733780-EED4-456F-BE15-181A3A5B99EC}" dt="2025-08-21T01:11:31.724" v="17" actId="21"/>
          <ac:spMkLst>
            <pc:docMk/>
            <pc:sldMk cId="661847564" sldId="372"/>
            <ac:spMk id="5" creationId="{5BB11FEA-8DC3-B947-21E2-CA3EE38E42CD}"/>
          </ac:spMkLst>
        </pc:spChg>
      </pc:sldChg>
      <pc:sldChg chg="add">
        <pc:chgData name="Brandon Leung" userId="95e333b92a823007" providerId="LiveId" clId="{5C733780-EED4-456F-BE15-181A3A5B99EC}" dt="2025-08-21T01:11:47.924" v="23"/>
        <pc:sldMkLst>
          <pc:docMk/>
          <pc:sldMk cId="602303774" sldId="373"/>
        </pc:sldMkLst>
      </pc:sldChg>
    </pc:docChg>
  </pc:docChgLst>
  <pc:docChgLst>
    <pc:chgData name="Brandon Leung" userId="95e333b92a823007" providerId="LiveId" clId="{95C8646C-84AC-4E3E-BF93-44E299AF7050}"/>
    <pc:docChg chg="delSld">
      <pc:chgData name="Brandon Leung" userId="95e333b92a823007" providerId="LiveId" clId="{95C8646C-84AC-4E3E-BF93-44E299AF7050}" dt="2025-06-04T09:20:34.134" v="3" actId="2696"/>
      <pc:docMkLst>
        <pc:docMk/>
      </pc:docMkLst>
      <pc:sldChg chg="del">
        <pc:chgData name="Brandon Leung" userId="95e333b92a823007" providerId="LiveId" clId="{95C8646C-84AC-4E3E-BF93-44E299AF7050}" dt="2025-06-04T09:19:08.075" v="2" actId="47"/>
        <pc:sldMkLst>
          <pc:docMk/>
          <pc:sldMk cId="0" sldId="256"/>
        </pc:sldMkLst>
      </pc:sldChg>
      <pc:sldChg chg="del">
        <pc:chgData name="Brandon Leung" userId="95e333b92a823007" providerId="LiveId" clId="{95C8646C-84AC-4E3E-BF93-44E299AF7050}" dt="2025-06-04T09:18:43.558" v="0" actId="2696"/>
        <pc:sldMkLst>
          <pc:docMk/>
          <pc:sldMk cId="0" sldId="257"/>
        </pc:sldMkLst>
      </pc:sldChg>
      <pc:sldChg chg="del">
        <pc:chgData name="Brandon Leung" userId="95e333b92a823007" providerId="LiveId" clId="{95C8646C-84AC-4E3E-BF93-44E299AF7050}" dt="2025-06-04T09:18:43.558" v="0" actId="2696"/>
        <pc:sldMkLst>
          <pc:docMk/>
          <pc:sldMk cId="0" sldId="258"/>
        </pc:sldMkLst>
      </pc:sldChg>
      <pc:sldChg chg="del">
        <pc:chgData name="Brandon Leung" userId="95e333b92a823007" providerId="LiveId" clId="{95C8646C-84AC-4E3E-BF93-44E299AF7050}" dt="2025-06-04T09:18:43.558" v="0" actId="2696"/>
        <pc:sldMkLst>
          <pc:docMk/>
          <pc:sldMk cId="0" sldId="259"/>
        </pc:sldMkLst>
      </pc:sldChg>
      <pc:sldChg chg="del">
        <pc:chgData name="Brandon Leung" userId="95e333b92a823007" providerId="LiveId" clId="{95C8646C-84AC-4E3E-BF93-44E299AF7050}" dt="2025-06-04T09:18:43.558" v="0" actId="2696"/>
        <pc:sldMkLst>
          <pc:docMk/>
          <pc:sldMk cId="0" sldId="260"/>
        </pc:sldMkLst>
      </pc:sldChg>
      <pc:sldChg chg="del">
        <pc:chgData name="Brandon Leung" userId="95e333b92a823007" providerId="LiveId" clId="{95C8646C-84AC-4E3E-BF93-44E299AF7050}" dt="2025-06-04T09:18:43.558" v="0" actId="2696"/>
        <pc:sldMkLst>
          <pc:docMk/>
          <pc:sldMk cId="0" sldId="261"/>
        </pc:sldMkLst>
      </pc:sldChg>
      <pc:sldChg chg="del">
        <pc:chgData name="Brandon Leung" userId="95e333b92a823007" providerId="LiveId" clId="{95C8646C-84AC-4E3E-BF93-44E299AF7050}" dt="2025-06-04T09:18:43.558" v="0" actId="2696"/>
        <pc:sldMkLst>
          <pc:docMk/>
          <pc:sldMk cId="0" sldId="262"/>
        </pc:sldMkLst>
      </pc:sldChg>
      <pc:sldChg chg="del">
        <pc:chgData name="Brandon Leung" userId="95e333b92a823007" providerId="LiveId" clId="{95C8646C-84AC-4E3E-BF93-44E299AF7050}" dt="2025-06-04T09:18:43.558" v="0" actId="2696"/>
        <pc:sldMkLst>
          <pc:docMk/>
          <pc:sldMk cId="0" sldId="263"/>
        </pc:sldMkLst>
      </pc:sldChg>
      <pc:sldChg chg="del">
        <pc:chgData name="Brandon Leung" userId="95e333b92a823007" providerId="LiveId" clId="{95C8646C-84AC-4E3E-BF93-44E299AF7050}" dt="2025-06-04T09:18:43.558" v="0" actId="2696"/>
        <pc:sldMkLst>
          <pc:docMk/>
          <pc:sldMk cId="0" sldId="282"/>
        </pc:sldMkLst>
      </pc:sldChg>
      <pc:sldChg chg="del">
        <pc:chgData name="Brandon Leung" userId="95e333b92a823007" providerId="LiveId" clId="{95C8646C-84AC-4E3E-BF93-44E299AF7050}" dt="2025-06-04T09:18:43.558" v="0" actId="2696"/>
        <pc:sldMkLst>
          <pc:docMk/>
          <pc:sldMk cId="0" sldId="284"/>
        </pc:sldMkLst>
      </pc:sldChg>
      <pc:sldChg chg="del">
        <pc:chgData name="Brandon Leung" userId="95e333b92a823007" providerId="LiveId" clId="{95C8646C-84AC-4E3E-BF93-44E299AF7050}" dt="2025-06-04T09:18:43.558" v="0" actId="2696"/>
        <pc:sldMkLst>
          <pc:docMk/>
          <pc:sldMk cId="0" sldId="285"/>
        </pc:sldMkLst>
      </pc:sldChg>
      <pc:sldChg chg="del">
        <pc:chgData name="Brandon Leung" userId="95e333b92a823007" providerId="LiveId" clId="{95C8646C-84AC-4E3E-BF93-44E299AF7050}" dt="2025-06-04T09:18:43.558" v="0" actId="2696"/>
        <pc:sldMkLst>
          <pc:docMk/>
          <pc:sldMk cId="0" sldId="288"/>
        </pc:sldMkLst>
      </pc:sldChg>
      <pc:sldChg chg="del">
        <pc:chgData name="Brandon Leung" userId="95e333b92a823007" providerId="LiveId" clId="{95C8646C-84AC-4E3E-BF93-44E299AF7050}" dt="2025-06-04T09:18:43.558" v="0" actId="2696"/>
        <pc:sldMkLst>
          <pc:docMk/>
          <pc:sldMk cId="0" sldId="289"/>
        </pc:sldMkLst>
      </pc:sldChg>
      <pc:sldChg chg="del">
        <pc:chgData name="Brandon Leung" userId="95e333b92a823007" providerId="LiveId" clId="{95C8646C-84AC-4E3E-BF93-44E299AF7050}" dt="2025-06-04T09:18:43.558" v="0" actId="2696"/>
        <pc:sldMkLst>
          <pc:docMk/>
          <pc:sldMk cId="0" sldId="290"/>
        </pc:sldMkLst>
      </pc:sldChg>
      <pc:sldChg chg="del">
        <pc:chgData name="Brandon Leung" userId="95e333b92a823007" providerId="LiveId" clId="{95C8646C-84AC-4E3E-BF93-44E299AF7050}" dt="2025-06-04T09:18:43.558" v="0" actId="2696"/>
        <pc:sldMkLst>
          <pc:docMk/>
          <pc:sldMk cId="0" sldId="291"/>
        </pc:sldMkLst>
      </pc:sldChg>
      <pc:sldChg chg="del">
        <pc:chgData name="Brandon Leung" userId="95e333b92a823007" providerId="LiveId" clId="{95C8646C-84AC-4E3E-BF93-44E299AF7050}" dt="2025-06-04T09:18:43.558" v="0" actId="2696"/>
        <pc:sldMkLst>
          <pc:docMk/>
          <pc:sldMk cId="0" sldId="292"/>
        </pc:sldMkLst>
      </pc:sldChg>
      <pc:sldChg chg="del">
        <pc:chgData name="Brandon Leung" userId="95e333b92a823007" providerId="LiveId" clId="{95C8646C-84AC-4E3E-BF93-44E299AF7050}" dt="2025-06-04T09:18:43.558" v="0" actId="2696"/>
        <pc:sldMkLst>
          <pc:docMk/>
          <pc:sldMk cId="0" sldId="293"/>
        </pc:sldMkLst>
      </pc:sldChg>
      <pc:sldChg chg="del">
        <pc:chgData name="Brandon Leung" userId="95e333b92a823007" providerId="LiveId" clId="{95C8646C-84AC-4E3E-BF93-44E299AF7050}" dt="2025-06-04T09:18:43.558" v="0" actId="2696"/>
        <pc:sldMkLst>
          <pc:docMk/>
          <pc:sldMk cId="0" sldId="294"/>
        </pc:sldMkLst>
      </pc:sldChg>
      <pc:sldChg chg="del">
        <pc:chgData name="Brandon Leung" userId="95e333b92a823007" providerId="LiveId" clId="{95C8646C-84AC-4E3E-BF93-44E299AF7050}" dt="2025-06-04T09:18:43.558" v="0" actId="2696"/>
        <pc:sldMkLst>
          <pc:docMk/>
          <pc:sldMk cId="0" sldId="296"/>
        </pc:sldMkLst>
      </pc:sldChg>
      <pc:sldChg chg="del">
        <pc:chgData name="Brandon Leung" userId="95e333b92a823007" providerId="LiveId" clId="{95C8646C-84AC-4E3E-BF93-44E299AF7050}" dt="2025-06-04T09:18:43.558" v="0" actId="2696"/>
        <pc:sldMkLst>
          <pc:docMk/>
          <pc:sldMk cId="0" sldId="304"/>
        </pc:sldMkLst>
      </pc:sldChg>
      <pc:sldChg chg="del">
        <pc:chgData name="Brandon Leung" userId="95e333b92a823007" providerId="LiveId" clId="{95C8646C-84AC-4E3E-BF93-44E299AF7050}" dt="2025-06-04T09:18:43.558" v="0" actId="2696"/>
        <pc:sldMkLst>
          <pc:docMk/>
          <pc:sldMk cId="0" sldId="305"/>
        </pc:sldMkLst>
      </pc:sldChg>
      <pc:sldChg chg="del">
        <pc:chgData name="Brandon Leung" userId="95e333b92a823007" providerId="LiveId" clId="{95C8646C-84AC-4E3E-BF93-44E299AF7050}" dt="2025-06-04T09:18:43.558" v="0" actId="2696"/>
        <pc:sldMkLst>
          <pc:docMk/>
          <pc:sldMk cId="0" sldId="309"/>
        </pc:sldMkLst>
      </pc:sldChg>
      <pc:sldChg chg="del">
        <pc:chgData name="Brandon Leung" userId="95e333b92a823007" providerId="LiveId" clId="{95C8646C-84AC-4E3E-BF93-44E299AF7050}" dt="2025-06-04T09:18:43.558" v="0" actId="2696"/>
        <pc:sldMkLst>
          <pc:docMk/>
          <pc:sldMk cId="0" sldId="311"/>
        </pc:sldMkLst>
      </pc:sldChg>
      <pc:sldChg chg="del">
        <pc:chgData name="Brandon Leung" userId="95e333b92a823007" providerId="LiveId" clId="{95C8646C-84AC-4E3E-BF93-44E299AF7050}" dt="2025-06-04T09:18:43.558" v="0" actId="2696"/>
        <pc:sldMkLst>
          <pc:docMk/>
          <pc:sldMk cId="0" sldId="313"/>
        </pc:sldMkLst>
      </pc:sldChg>
      <pc:sldChg chg="del">
        <pc:chgData name="Brandon Leung" userId="95e333b92a823007" providerId="LiveId" clId="{95C8646C-84AC-4E3E-BF93-44E299AF7050}" dt="2025-06-04T09:20:34.134" v="3" actId="2696"/>
        <pc:sldMkLst>
          <pc:docMk/>
          <pc:sldMk cId="0" sldId="314"/>
        </pc:sldMkLst>
      </pc:sldChg>
      <pc:sldChg chg="del">
        <pc:chgData name="Brandon Leung" userId="95e333b92a823007" providerId="LiveId" clId="{95C8646C-84AC-4E3E-BF93-44E299AF7050}" dt="2025-06-04T09:18:43.558" v="0" actId="2696"/>
        <pc:sldMkLst>
          <pc:docMk/>
          <pc:sldMk cId="0" sldId="315"/>
        </pc:sldMkLst>
      </pc:sldChg>
      <pc:sldChg chg="del">
        <pc:chgData name="Brandon Leung" userId="95e333b92a823007" providerId="LiveId" clId="{95C8646C-84AC-4E3E-BF93-44E299AF7050}" dt="2025-06-04T09:18:43.558" v="0" actId="2696"/>
        <pc:sldMkLst>
          <pc:docMk/>
          <pc:sldMk cId="0" sldId="316"/>
        </pc:sldMkLst>
      </pc:sldChg>
      <pc:sldChg chg="del">
        <pc:chgData name="Brandon Leung" userId="95e333b92a823007" providerId="LiveId" clId="{95C8646C-84AC-4E3E-BF93-44E299AF7050}" dt="2025-06-04T09:18:46.179" v="1" actId="47"/>
        <pc:sldMkLst>
          <pc:docMk/>
          <pc:sldMk cId="2634140195" sldId="317"/>
        </pc:sldMkLst>
      </pc:sldChg>
    </pc:docChg>
  </pc:docChgLst>
  <pc:docChgLst>
    <pc:chgData name="Brandon Leung" userId="95e333b92a823007" providerId="LiveId" clId="{6946F22B-E9F5-45C3-90D7-5473C3B3FA99}"/>
    <pc:docChg chg="undo custSel addSld delSld modSld sldOrd">
      <pc:chgData name="Brandon Leung" userId="95e333b92a823007" providerId="LiveId" clId="{6946F22B-E9F5-45C3-90D7-5473C3B3FA99}" dt="2025-05-07T06:54:32.409" v="491" actId="1076"/>
      <pc:docMkLst>
        <pc:docMk/>
      </pc:docMkLst>
      <pc:sldChg chg="ord modNotes">
        <pc:chgData name="Brandon Leung" userId="95e333b92a823007" providerId="LiveId" clId="{6946F22B-E9F5-45C3-90D7-5473C3B3FA99}" dt="2025-05-02T04:14:49.389" v="469"/>
        <pc:sldMkLst>
          <pc:docMk/>
          <pc:sldMk cId="0" sldId="256"/>
        </pc:sldMkLst>
      </pc:sldChg>
      <pc:sldChg chg="addSp modSp mod ord modNotes">
        <pc:chgData name="Brandon Leung" userId="95e333b92a823007" providerId="LiveId" clId="{6946F22B-E9F5-45C3-90D7-5473C3B3FA99}" dt="2025-05-02T04:14:39.825" v="467"/>
        <pc:sldMkLst>
          <pc:docMk/>
          <pc:sldMk cId="0" sldId="257"/>
        </pc:sldMkLst>
      </pc:sldChg>
      <pc:sldChg chg="addSp modSp mod ord modNotes">
        <pc:chgData name="Brandon Leung" userId="95e333b92a823007" providerId="LiveId" clId="{6946F22B-E9F5-45C3-90D7-5473C3B3FA99}" dt="2025-05-02T04:14:39.825" v="467"/>
        <pc:sldMkLst>
          <pc:docMk/>
          <pc:sldMk cId="0" sldId="258"/>
        </pc:sldMkLst>
      </pc:sldChg>
      <pc:sldChg chg="addSp modSp ord modNotes">
        <pc:chgData name="Brandon Leung" userId="95e333b92a823007" providerId="LiveId" clId="{6946F22B-E9F5-45C3-90D7-5473C3B3FA99}" dt="2025-05-02T04:14:39.825" v="467"/>
        <pc:sldMkLst>
          <pc:docMk/>
          <pc:sldMk cId="0" sldId="259"/>
        </pc:sldMkLst>
      </pc:sldChg>
      <pc:sldChg chg="addSp modSp mod ord modShow">
        <pc:chgData name="Brandon Leung" userId="95e333b92a823007" providerId="LiveId" clId="{6946F22B-E9F5-45C3-90D7-5473C3B3FA99}" dt="2025-05-02T04:14:39.825" v="467"/>
        <pc:sldMkLst>
          <pc:docMk/>
          <pc:sldMk cId="0" sldId="260"/>
        </pc:sldMkLst>
      </pc:sldChg>
      <pc:sldChg chg="addSp modSp ord modNotes">
        <pc:chgData name="Brandon Leung" userId="95e333b92a823007" providerId="LiveId" clId="{6946F22B-E9F5-45C3-90D7-5473C3B3FA99}" dt="2025-05-02T04:14:39.825" v="467"/>
        <pc:sldMkLst>
          <pc:docMk/>
          <pc:sldMk cId="0" sldId="261"/>
        </pc:sldMkLst>
      </pc:sldChg>
      <pc:sldChg chg="addSp modSp mod ord setBg modShow">
        <pc:chgData name="Brandon Leung" userId="95e333b92a823007" providerId="LiveId" clId="{6946F22B-E9F5-45C3-90D7-5473C3B3FA99}" dt="2025-05-02T04:14:39.825" v="467"/>
        <pc:sldMkLst>
          <pc:docMk/>
          <pc:sldMk cId="0" sldId="262"/>
        </pc:sldMkLst>
      </pc:sldChg>
      <pc:sldChg chg="addSp modSp mod ord modShow">
        <pc:chgData name="Brandon Leung" userId="95e333b92a823007" providerId="LiveId" clId="{6946F22B-E9F5-45C3-90D7-5473C3B3FA99}" dt="2025-05-02T04:14:39.825" v="467"/>
        <pc:sldMkLst>
          <pc:docMk/>
          <pc:sldMk cId="0" sldId="263"/>
        </pc:sldMkLst>
      </pc:sldChg>
      <pc:sldChg chg="modNotes">
        <pc:chgData name="Brandon Leung" userId="95e333b92a823007" providerId="LiveId" clId="{6946F22B-E9F5-45C3-90D7-5473C3B3FA99}" dt="2025-05-02T04:14:39.825" v="467"/>
        <pc:sldMkLst>
          <pc:docMk/>
          <pc:sldMk cId="0" sldId="264"/>
        </pc:sldMkLst>
      </pc:sldChg>
      <pc:sldChg chg="addSp modSp mod modShow modNotes">
        <pc:chgData name="Brandon Leung" userId="95e333b92a823007" providerId="LiveId" clId="{6946F22B-E9F5-45C3-90D7-5473C3B3FA99}" dt="2025-05-02T04:08:16.010" v="358" actId="14100"/>
        <pc:sldMkLst>
          <pc:docMk/>
          <pc:sldMk cId="0" sldId="265"/>
        </pc:sldMkLst>
      </pc:sldChg>
      <pc:sldChg chg="addSp modSp mod modAnim modShow">
        <pc:chgData name="Brandon Leung" userId="95e333b92a823007" providerId="LiveId" clId="{6946F22B-E9F5-45C3-90D7-5473C3B3FA99}" dt="2025-05-07T06:52:36.518" v="482"/>
        <pc:sldMkLst>
          <pc:docMk/>
          <pc:sldMk cId="0" sldId="266"/>
        </pc:sldMkLst>
      </pc:sldChg>
      <pc:sldChg chg="addSp modSp mod modShow">
        <pc:chgData name="Brandon Leung" userId="95e333b92a823007" providerId="LiveId" clId="{6946F22B-E9F5-45C3-90D7-5473C3B3FA99}" dt="2025-05-02T04:08:23.330" v="360"/>
        <pc:sldMkLst>
          <pc:docMk/>
          <pc:sldMk cId="0" sldId="267"/>
        </pc:sldMkLst>
      </pc:sldChg>
      <pc:sldChg chg="addSp modSp mod modShow">
        <pc:chgData name="Brandon Leung" userId="95e333b92a823007" providerId="LiveId" clId="{6946F22B-E9F5-45C3-90D7-5473C3B3FA99}" dt="2025-05-02T04:08:24.439" v="361"/>
        <pc:sldMkLst>
          <pc:docMk/>
          <pc:sldMk cId="0" sldId="268"/>
        </pc:sldMkLst>
      </pc:sldChg>
      <pc:sldChg chg="addSp modSp mod modShow">
        <pc:chgData name="Brandon Leung" userId="95e333b92a823007" providerId="LiveId" clId="{6946F22B-E9F5-45C3-90D7-5473C3B3FA99}" dt="2025-05-02T04:08:25.539" v="362"/>
        <pc:sldMkLst>
          <pc:docMk/>
          <pc:sldMk cId="0" sldId="269"/>
        </pc:sldMkLst>
      </pc:sldChg>
      <pc:sldChg chg="addSp modSp mod modShow">
        <pc:chgData name="Brandon Leung" userId="95e333b92a823007" providerId="LiveId" clId="{6946F22B-E9F5-45C3-90D7-5473C3B3FA99}" dt="2025-05-02T04:08:26.855" v="363"/>
        <pc:sldMkLst>
          <pc:docMk/>
          <pc:sldMk cId="0" sldId="270"/>
        </pc:sldMkLst>
      </pc:sldChg>
      <pc:sldChg chg="addSp modSp mod modShow">
        <pc:chgData name="Brandon Leung" userId="95e333b92a823007" providerId="LiveId" clId="{6946F22B-E9F5-45C3-90D7-5473C3B3FA99}" dt="2025-05-02T04:08:27.336" v="364"/>
        <pc:sldMkLst>
          <pc:docMk/>
          <pc:sldMk cId="0" sldId="271"/>
        </pc:sldMkLst>
      </pc:sldChg>
      <pc:sldChg chg="addSp modSp modNotes">
        <pc:chgData name="Brandon Leung" userId="95e333b92a823007" providerId="LiveId" clId="{6946F22B-E9F5-45C3-90D7-5473C3B3FA99}" dt="2025-05-02T04:08:28.585" v="365"/>
        <pc:sldMkLst>
          <pc:docMk/>
          <pc:sldMk cId="0" sldId="272"/>
        </pc:sldMkLst>
      </pc:sldChg>
      <pc:sldChg chg="addSp modSp modNotes">
        <pc:chgData name="Brandon Leung" userId="95e333b92a823007" providerId="LiveId" clId="{6946F22B-E9F5-45C3-90D7-5473C3B3FA99}" dt="2025-05-02T04:08:29.063" v="366"/>
        <pc:sldMkLst>
          <pc:docMk/>
          <pc:sldMk cId="0" sldId="273"/>
        </pc:sldMkLst>
      </pc:sldChg>
      <pc:sldChg chg="addSp modSp modNotes">
        <pc:chgData name="Brandon Leung" userId="95e333b92a823007" providerId="LiveId" clId="{6946F22B-E9F5-45C3-90D7-5473C3B3FA99}" dt="2025-05-02T04:08:29.970" v="367"/>
        <pc:sldMkLst>
          <pc:docMk/>
          <pc:sldMk cId="0" sldId="274"/>
        </pc:sldMkLst>
      </pc:sldChg>
      <pc:sldChg chg="addSp modSp modNotes">
        <pc:chgData name="Brandon Leung" userId="95e333b92a823007" providerId="LiveId" clId="{6946F22B-E9F5-45C3-90D7-5473C3B3FA99}" dt="2025-05-02T04:08:30.666" v="368"/>
        <pc:sldMkLst>
          <pc:docMk/>
          <pc:sldMk cId="0" sldId="275"/>
        </pc:sldMkLst>
      </pc:sldChg>
      <pc:sldChg chg="addSp modSp modNotes">
        <pc:chgData name="Brandon Leung" userId="95e333b92a823007" providerId="LiveId" clId="{6946F22B-E9F5-45C3-90D7-5473C3B3FA99}" dt="2025-05-02T04:08:31.855" v="369"/>
        <pc:sldMkLst>
          <pc:docMk/>
          <pc:sldMk cId="0" sldId="276"/>
        </pc:sldMkLst>
      </pc:sldChg>
      <pc:sldChg chg="addSp modSp modNotes">
        <pc:chgData name="Brandon Leung" userId="95e333b92a823007" providerId="LiveId" clId="{6946F22B-E9F5-45C3-90D7-5473C3B3FA99}" dt="2025-05-02T04:08:33.542" v="370"/>
        <pc:sldMkLst>
          <pc:docMk/>
          <pc:sldMk cId="0" sldId="277"/>
        </pc:sldMkLst>
      </pc:sldChg>
      <pc:sldChg chg="addSp modSp modNotes">
        <pc:chgData name="Brandon Leung" userId="95e333b92a823007" providerId="LiveId" clId="{6946F22B-E9F5-45C3-90D7-5473C3B3FA99}" dt="2025-05-02T04:08:34.819" v="371"/>
        <pc:sldMkLst>
          <pc:docMk/>
          <pc:sldMk cId="0" sldId="278"/>
        </pc:sldMkLst>
      </pc:sldChg>
      <pc:sldChg chg="addSp modSp modNotes">
        <pc:chgData name="Brandon Leung" userId="95e333b92a823007" providerId="LiveId" clId="{6946F22B-E9F5-45C3-90D7-5473C3B3FA99}" dt="2025-05-02T04:08:36.393" v="372"/>
        <pc:sldMkLst>
          <pc:docMk/>
          <pc:sldMk cId="0" sldId="279"/>
        </pc:sldMkLst>
      </pc:sldChg>
      <pc:sldChg chg="addSp modSp modAnim modNotes">
        <pc:chgData name="Brandon Leung" userId="95e333b92a823007" providerId="LiveId" clId="{6946F22B-E9F5-45C3-90D7-5473C3B3FA99}" dt="2025-05-07T06:53:12.740" v="484"/>
        <pc:sldMkLst>
          <pc:docMk/>
          <pc:sldMk cId="0" sldId="280"/>
        </pc:sldMkLst>
      </pc:sldChg>
      <pc:sldChg chg="addSp modSp mod setBg">
        <pc:chgData name="Brandon Leung" userId="95e333b92a823007" providerId="LiveId" clId="{6946F22B-E9F5-45C3-90D7-5473C3B3FA99}" dt="2025-05-07T06:51:44.100" v="476"/>
        <pc:sldMkLst>
          <pc:docMk/>
          <pc:sldMk cId="0" sldId="281"/>
        </pc:sldMkLst>
      </pc:sldChg>
      <pc:sldChg chg="addSp modSp ord">
        <pc:chgData name="Brandon Leung" userId="95e333b92a823007" providerId="LiveId" clId="{6946F22B-E9F5-45C3-90D7-5473C3B3FA99}" dt="2025-05-02T04:15:11.967" v="471"/>
        <pc:sldMkLst>
          <pc:docMk/>
          <pc:sldMk cId="0" sldId="282"/>
        </pc:sldMkLst>
      </pc:sldChg>
      <pc:sldChg chg="addSp modSp modAnim modNotes">
        <pc:chgData name="Brandon Leung" userId="95e333b92a823007" providerId="LiveId" clId="{6946F22B-E9F5-45C3-90D7-5473C3B3FA99}" dt="2025-05-07T06:53:38.473" v="485"/>
        <pc:sldMkLst>
          <pc:docMk/>
          <pc:sldMk cId="0" sldId="283"/>
        </pc:sldMkLst>
      </pc:sldChg>
      <pc:sldChg chg="addSp modSp ord modNotes">
        <pc:chgData name="Brandon Leung" userId="95e333b92a823007" providerId="LiveId" clId="{6946F22B-E9F5-45C3-90D7-5473C3B3FA99}" dt="2025-05-02T04:15:11.967" v="471"/>
        <pc:sldMkLst>
          <pc:docMk/>
          <pc:sldMk cId="0" sldId="284"/>
        </pc:sldMkLst>
      </pc:sldChg>
      <pc:sldChg chg="addSp modSp ord modNotes">
        <pc:chgData name="Brandon Leung" userId="95e333b92a823007" providerId="LiveId" clId="{6946F22B-E9F5-45C3-90D7-5473C3B3FA99}" dt="2025-05-02T04:15:11.967" v="471"/>
        <pc:sldMkLst>
          <pc:docMk/>
          <pc:sldMk cId="0" sldId="285"/>
        </pc:sldMkLst>
      </pc:sldChg>
      <pc:sldChg chg="addSp modSp modNotes">
        <pc:chgData name="Brandon Leung" userId="95e333b92a823007" providerId="LiveId" clId="{6946F22B-E9F5-45C3-90D7-5473C3B3FA99}" dt="2025-05-02T04:08:44.166" v="379"/>
        <pc:sldMkLst>
          <pc:docMk/>
          <pc:sldMk cId="0" sldId="286"/>
        </pc:sldMkLst>
      </pc:sldChg>
      <pc:sldChg chg="addSp modSp mod modAnim modNotes">
        <pc:chgData name="Brandon Leung" userId="95e333b92a823007" providerId="LiveId" clId="{6946F22B-E9F5-45C3-90D7-5473C3B3FA99}" dt="2025-05-07T06:53:58.380" v="487"/>
        <pc:sldMkLst>
          <pc:docMk/>
          <pc:sldMk cId="0" sldId="287"/>
        </pc:sldMkLst>
      </pc:sldChg>
      <pc:sldChg chg="addSp modSp mod ord modShow">
        <pc:chgData name="Brandon Leung" userId="95e333b92a823007" providerId="LiveId" clId="{6946F22B-E9F5-45C3-90D7-5473C3B3FA99}" dt="2025-05-02T04:15:11.967" v="471"/>
        <pc:sldMkLst>
          <pc:docMk/>
          <pc:sldMk cId="0" sldId="288"/>
        </pc:sldMkLst>
      </pc:sldChg>
      <pc:sldChg chg="addSp modSp mod ord modShow">
        <pc:chgData name="Brandon Leung" userId="95e333b92a823007" providerId="LiveId" clId="{6946F22B-E9F5-45C3-90D7-5473C3B3FA99}" dt="2025-05-02T04:15:11.967" v="471"/>
        <pc:sldMkLst>
          <pc:docMk/>
          <pc:sldMk cId="0" sldId="289"/>
        </pc:sldMkLst>
      </pc:sldChg>
      <pc:sldChg chg="ord modNotes">
        <pc:chgData name="Brandon Leung" userId="95e333b92a823007" providerId="LiveId" clId="{6946F22B-E9F5-45C3-90D7-5473C3B3FA99}" dt="2025-05-02T04:15:45.045" v="473"/>
        <pc:sldMkLst>
          <pc:docMk/>
          <pc:sldMk cId="0" sldId="290"/>
        </pc:sldMkLst>
      </pc:sldChg>
      <pc:sldChg chg="addSp modSp mod ord modNotes">
        <pc:chgData name="Brandon Leung" userId="95e333b92a823007" providerId="LiveId" clId="{6946F22B-E9F5-45C3-90D7-5473C3B3FA99}" dt="2025-05-02T04:15:45.045" v="473"/>
        <pc:sldMkLst>
          <pc:docMk/>
          <pc:sldMk cId="0" sldId="291"/>
        </pc:sldMkLst>
      </pc:sldChg>
      <pc:sldChg chg="addSp modSp ord modNotes">
        <pc:chgData name="Brandon Leung" userId="95e333b92a823007" providerId="LiveId" clId="{6946F22B-E9F5-45C3-90D7-5473C3B3FA99}" dt="2025-05-02T04:15:45.045" v="473"/>
        <pc:sldMkLst>
          <pc:docMk/>
          <pc:sldMk cId="0" sldId="292"/>
        </pc:sldMkLst>
      </pc:sldChg>
      <pc:sldChg chg="addSp modSp ord modNotes">
        <pc:chgData name="Brandon Leung" userId="95e333b92a823007" providerId="LiveId" clId="{6946F22B-E9F5-45C3-90D7-5473C3B3FA99}" dt="2025-05-02T04:15:45.045" v="473"/>
        <pc:sldMkLst>
          <pc:docMk/>
          <pc:sldMk cId="0" sldId="293"/>
        </pc:sldMkLst>
      </pc:sldChg>
      <pc:sldChg chg="addSp modSp ord modNotes">
        <pc:chgData name="Brandon Leung" userId="95e333b92a823007" providerId="LiveId" clId="{6946F22B-E9F5-45C3-90D7-5473C3B3FA99}" dt="2025-05-02T04:15:45.045" v="473"/>
        <pc:sldMkLst>
          <pc:docMk/>
          <pc:sldMk cId="0" sldId="294"/>
        </pc:sldMkLst>
      </pc:sldChg>
      <pc:sldChg chg="modNotes">
        <pc:chgData name="Brandon Leung" userId="95e333b92a823007" providerId="LiveId" clId="{6946F22B-E9F5-45C3-90D7-5473C3B3FA99}" dt="2025-05-02T04:14:39.825" v="467"/>
        <pc:sldMkLst>
          <pc:docMk/>
          <pc:sldMk cId="0" sldId="295"/>
        </pc:sldMkLst>
      </pc:sldChg>
      <pc:sldChg chg="addSp modSp mod ord modNotes">
        <pc:chgData name="Brandon Leung" userId="95e333b92a823007" providerId="LiveId" clId="{6946F22B-E9F5-45C3-90D7-5473C3B3FA99}" dt="2025-05-02T04:15:45.045" v="473"/>
        <pc:sldMkLst>
          <pc:docMk/>
          <pc:sldMk cId="0" sldId="296"/>
        </pc:sldMkLst>
      </pc:sldChg>
      <pc:sldChg chg="addSp modSp setBg modNotes">
        <pc:chgData name="Brandon Leung" userId="95e333b92a823007" providerId="LiveId" clId="{6946F22B-E9F5-45C3-90D7-5473C3B3FA99}" dt="2025-05-07T06:51:48.164" v="477"/>
        <pc:sldMkLst>
          <pc:docMk/>
          <pc:sldMk cId="0" sldId="297"/>
        </pc:sldMkLst>
      </pc:sldChg>
      <pc:sldChg chg="addSp modSp setBg modNotes">
        <pc:chgData name="Brandon Leung" userId="95e333b92a823007" providerId="LiveId" clId="{6946F22B-E9F5-45C3-90D7-5473C3B3FA99}" dt="2025-05-07T06:51:50.834" v="478"/>
        <pc:sldMkLst>
          <pc:docMk/>
          <pc:sldMk cId="0" sldId="298"/>
        </pc:sldMkLst>
      </pc:sldChg>
      <pc:sldChg chg="addSp modSp setBg modNotes">
        <pc:chgData name="Brandon Leung" userId="95e333b92a823007" providerId="LiveId" clId="{6946F22B-E9F5-45C3-90D7-5473C3B3FA99}" dt="2025-05-07T06:51:53.430" v="479"/>
        <pc:sldMkLst>
          <pc:docMk/>
          <pc:sldMk cId="0" sldId="299"/>
        </pc:sldMkLst>
      </pc:sldChg>
      <pc:sldChg chg="addSp modSp modNotes">
        <pc:chgData name="Brandon Leung" userId="95e333b92a823007" providerId="LiveId" clId="{6946F22B-E9F5-45C3-90D7-5473C3B3FA99}" dt="2025-05-02T04:12:44.640" v="433"/>
        <pc:sldMkLst>
          <pc:docMk/>
          <pc:sldMk cId="0" sldId="300"/>
        </pc:sldMkLst>
      </pc:sldChg>
      <pc:sldChg chg="addSp modSp setBg modNotes">
        <pc:chgData name="Brandon Leung" userId="95e333b92a823007" providerId="LiveId" clId="{6946F22B-E9F5-45C3-90D7-5473C3B3FA99}" dt="2025-05-07T06:51:57.773" v="480"/>
        <pc:sldMkLst>
          <pc:docMk/>
          <pc:sldMk cId="0" sldId="301"/>
        </pc:sldMkLst>
      </pc:sldChg>
      <pc:sldChg chg="addSp modSp modNotes">
        <pc:chgData name="Brandon Leung" userId="95e333b92a823007" providerId="LiveId" clId="{6946F22B-E9F5-45C3-90D7-5473C3B3FA99}" dt="2025-05-02T04:12:48.198" v="435"/>
        <pc:sldMkLst>
          <pc:docMk/>
          <pc:sldMk cId="0" sldId="302"/>
        </pc:sldMkLst>
      </pc:sldChg>
      <pc:sldChg chg="addSp modSp modNotes">
        <pc:chgData name="Brandon Leung" userId="95e333b92a823007" providerId="LiveId" clId="{6946F22B-E9F5-45C3-90D7-5473C3B3FA99}" dt="2025-05-02T04:12:49.967" v="436"/>
        <pc:sldMkLst>
          <pc:docMk/>
          <pc:sldMk cId="0" sldId="303"/>
        </pc:sldMkLst>
      </pc:sldChg>
      <pc:sldChg chg="addSp modSp ord modNotes">
        <pc:chgData name="Brandon Leung" userId="95e333b92a823007" providerId="LiveId" clId="{6946F22B-E9F5-45C3-90D7-5473C3B3FA99}" dt="2025-05-02T04:15:45.045" v="473"/>
        <pc:sldMkLst>
          <pc:docMk/>
          <pc:sldMk cId="0" sldId="304"/>
        </pc:sldMkLst>
      </pc:sldChg>
      <pc:sldChg chg="addSp modSp ord modNotes">
        <pc:chgData name="Brandon Leung" userId="95e333b92a823007" providerId="LiveId" clId="{6946F22B-E9F5-45C3-90D7-5473C3B3FA99}" dt="2025-05-02T04:15:45.045" v="473"/>
        <pc:sldMkLst>
          <pc:docMk/>
          <pc:sldMk cId="0" sldId="305"/>
        </pc:sldMkLst>
      </pc:sldChg>
      <pc:sldChg chg="modNotes">
        <pc:chgData name="Brandon Leung" userId="95e333b92a823007" providerId="LiveId" clId="{6946F22B-E9F5-45C3-90D7-5473C3B3FA99}" dt="2025-05-02T04:14:39.825" v="467"/>
        <pc:sldMkLst>
          <pc:docMk/>
          <pc:sldMk cId="0" sldId="306"/>
        </pc:sldMkLst>
      </pc:sldChg>
      <pc:sldChg chg="addSp modSp mod">
        <pc:chgData name="Brandon Leung" userId="95e333b92a823007" providerId="LiveId" clId="{6946F22B-E9F5-45C3-90D7-5473C3B3FA99}" dt="2025-05-02T04:13:59.112" v="453"/>
        <pc:sldMkLst>
          <pc:docMk/>
          <pc:sldMk cId="0" sldId="307"/>
        </pc:sldMkLst>
      </pc:sldChg>
      <pc:sldChg chg="addSp modSp mod modNotes">
        <pc:chgData name="Brandon Leung" userId="95e333b92a823007" providerId="LiveId" clId="{6946F22B-E9F5-45C3-90D7-5473C3B3FA99}" dt="2025-05-07T06:54:32.409" v="491" actId="1076"/>
        <pc:sldMkLst>
          <pc:docMk/>
          <pc:sldMk cId="0" sldId="308"/>
        </pc:sldMkLst>
      </pc:sldChg>
      <pc:sldChg chg="addSp modSp mod ord modShow">
        <pc:chgData name="Brandon Leung" userId="95e333b92a823007" providerId="LiveId" clId="{6946F22B-E9F5-45C3-90D7-5473C3B3FA99}" dt="2025-05-02T04:15:45.045" v="473"/>
        <pc:sldMkLst>
          <pc:docMk/>
          <pc:sldMk cId="0" sldId="309"/>
        </pc:sldMkLst>
      </pc:sldChg>
      <pc:sldChg chg="addSp modSp modNotes">
        <pc:chgData name="Brandon Leung" userId="95e333b92a823007" providerId="LiveId" clId="{6946F22B-E9F5-45C3-90D7-5473C3B3FA99}" dt="2025-05-02T04:13:56.071" v="450"/>
        <pc:sldMkLst>
          <pc:docMk/>
          <pc:sldMk cId="0" sldId="310"/>
        </pc:sldMkLst>
      </pc:sldChg>
      <pc:sldChg chg="addSp modSp ord modNotes">
        <pc:chgData name="Brandon Leung" userId="95e333b92a823007" providerId="LiveId" clId="{6946F22B-E9F5-45C3-90D7-5473C3B3FA99}" dt="2025-05-02T04:15:45.045" v="473"/>
        <pc:sldMkLst>
          <pc:docMk/>
          <pc:sldMk cId="0" sldId="311"/>
        </pc:sldMkLst>
      </pc:sldChg>
      <pc:sldChg chg="addSp modSp modNotes">
        <pc:chgData name="Brandon Leung" userId="95e333b92a823007" providerId="LiveId" clId="{6946F22B-E9F5-45C3-90D7-5473C3B3FA99}" dt="2025-05-02T04:13:54.321" v="448"/>
        <pc:sldMkLst>
          <pc:docMk/>
          <pc:sldMk cId="0" sldId="312"/>
        </pc:sldMkLst>
      </pc:sldChg>
      <pc:sldChg chg="addSp modSp ord modNotes">
        <pc:chgData name="Brandon Leung" userId="95e333b92a823007" providerId="LiveId" clId="{6946F22B-E9F5-45C3-90D7-5473C3B3FA99}" dt="2025-05-02T04:15:45.045" v="473"/>
        <pc:sldMkLst>
          <pc:docMk/>
          <pc:sldMk cId="0" sldId="313"/>
        </pc:sldMkLst>
      </pc:sldChg>
      <pc:sldChg chg="addSp modSp modNotes">
        <pc:chgData name="Brandon Leung" userId="95e333b92a823007" providerId="LiveId" clId="{6946F22B-E9F5-45C3-90D7-5473C3B3FA99}" dt="2025-05-02T04:13:53.166" v="446"/>
        <pc:sldMkLst>
          <pc:docMk/>
          <pc:sldMk cId="0" sldId="314"/>
        </pc:sldMkLst>
      </pc:sldChg>
      <pc:sldChg chg="addSp modSp mod ord modNotes">
        <pc:chgData name="Brandon Leung" userId="95e333b92a823007" providerId="LiveId" clId="{6946F22B-E9F5-45C3-90D7-5473C3B3FA99}" dt="2025-05-02T04:15:45.045" v="473"/>
        <pc:sldMkLst>
          <pc:docMk/>
          <pc:sldMk cId="0" sldId="315"/>
        </pc:sldMkLst>
      </pc:sldChg>
      <pc:sldChg chg="ord modNotes">
        <pc:chgData name="Brandon Leung" userId="95e333b92a823007" providerId="LiveId" clId="{6946F22B-E9F5-45C3-90D7-5473C3B3FA99}" dt="2025-05-02T04:15:53.190" v="475"/>
        <pc:sldMkLst>
          <pc:docMk/>
          <pc:sldMk cId="0" sldId="316"/>
        </pc:sldMkLst>
      </pc:sldChg>
      <pc:sldChg chg="add del setBg modNotes">
        <pc:chgData name="Brandon Leung" userId="95e333b92a823007" providerId="LiveId" clId="{6946F22B-E9F5-45C3-90D7-5473C3B3FA99}" dt="2025-05-02T04:14:04.110" v="455"/>
        <pc:sldMkLst>
          <pc:docMk/>
          <pc:sldMk cId="374700896" sldId="317"/>
        </pc:sldMkLst>
      </pc:sldChg>
      <pc:sldChg chg="modSp add mod setBg modNotes">
        <pc:chgData name="Brandon Leung" userId="95e333b92a823007" providerId="LiveId" clId="{6946F22B-E9F5-45C3-90D7-5473C3B3FA99}" dt="2025-05-02T04:14:17.060" v="463" actId="20577"/>
        <pc:sldMkLst>
          <pc:docMk/>
          <pc:sldMk cId="2634140195" sldId="317"/>
        </pc:sldMkLst>
      </pc:sldChg>
    </pc:docChg>
  </pc:docChgLst>
  <pc:docChgLst>
    <pc:chgData name="Brandon Leung" userId="95e333b92a823007" providerId="LiveId" clId="{6BA41B89-3424-426D-B495-97A3D63B757C}"/>
    <pc:docChg chg="modSld">
      <pc:chgData name="Brandon Leung" userId="95e333b92a823007" providerId="LiveId" clId="{6BA41B89-3424-426D-B495-97A3D63B757C}" dt="2025-07-10T02:25:32.799" v="12" actId="729"/>
      <pc:docMkLst>
        <pc:docMk/>
      </pc:docMkLst>
      <pc:sldChg chg="mod modShow">
        <pc:chgData name="Brandon Leung" userId="95e333b92a823007" providerId="LiveId" clId="{6BA41B89-3424-426D-B495-97A3D63B757C}" dt="2025-07-08T00:18:28.224" v="0" actId="729"/>
        <pc:sldMkLst>
          <pc:docMk/>
          <pc:sldMk cId="0" sldId="265"/>
        </pc:sldMkLst>
      </pc:sldChg>
      <pc:sldChg chg="mod modShow">
        <pc:chgData name="Brandon Leung" userId="95e333b92a823007" providerId="LiveId" clId="{6BA41B89-3424-426D-B495-97A3D63B757C}" dt="2025-07-08T00:19:01.426" v="1" actId="729"/>
        <pc:sldMkLst>
          <pc:docMk/>
          <pc:sldMk cId="0" sldId="268"/>
        </pc:sldMkLst>
      </pc:sldChg>
      <pc:sldChg chg="mod modShow">
        <pc:chgData name="Brandon Leung" userId="95e333b92a823007" providerId="LiveId" clId="{6BA41B89-3424-426D-B495-97A3D63B757C}" dt="2025-07-08T00:19:18.845" v="2" actId="729"/>
        <pc:sldMkLst>
          <pc:docMk/>
          <pc:sldMk cId="0" sldId="269"/>
        </pc:sldMkLst>
      </pc:sldChg>
      <pc:sldChg chg="mod modShow">
        <pc:chgData name="Brandon Leung" userId="95e333b92a823007" providerId="LiveId" clId="{6BA41B89-3424-426D-B495-97A3D63B757C}" dt="2025-07-08T00:21:19.253" v="3" actId="729"/>
        <pc:sldMkLst>
          <pc:docMk/>
          <pc:sldMk cId="0" sldId="270"/>
        </pc:sldMkLst>
      </pc:sldChg>
      <pc:sldChg chg="mod modShow">
        <pc:chgData name="Brandon Leung" userId="95e333b92a823007" providerId="LiveId" clId="{6BA41B89-3424-426D-B495-97A3D63B757C}" dt="2025-07-08T00:21:27.694" v="4" actId="729"/>
        <pc:sldMkLst>
          <pc:docMk/>
          <pc:sldMk cId="0" sldId="271"/>
        </pc:sldMkLst>
      </pc:sldChg>
      <pc:sldChg chg="modSp mod">
        <pc:chgData name="Brandon Leung" userId="95e333b92a823007" providerId="LiveId" clId="{6BA41B89-3424-426D-B495-97A3D63B757C}" dt="2025-07-10T02:18:25.933" v="6" actId="1076"/>
        <pc:sldMkLst>
          <pc:docMk/>
          <pc:sldMk cId="0" sldId="274"/>
        </pc:sldMkLst>
      </pc:sldChg>
      <pc:sldChg chg="mod modShow">
        <pc:chgData name="Brandon Leung" userId="95e333b92a823007" providerId="LiveId" clId="{6BA41B89-3424-426D-B495-97A3D63B757C}" dt="2025-07-10T02:19:41.125" v="7" actId="729"/>
        <pc:sldMkLst>
          <pc:docMk/>
          <pc:sldMk cId="0" sldId="278"/>
        </pc:sldMkLst>
      </pc:sldChg>
      <pc:sldChg chg="addSp modSp mod">
        <pc:chgData name="Brandon Leung" userId="95e333b92a823007" providerId="LiveId" clId="{6BA41B89-3424-426D-B495-97A3D63B757C}" dt="2025-07-10T02:22:24.107" v="10" actId="1076"/>
        <pc:sldMkLst>
          <pc:docMk/>
          <pc:sldMk cId="0" sldId="281"/>
        </pc:sldMkLst>
      </pc:sldChg>
      <pc:sldChg chg="mod modShow">
        <pc:chgData name="Brandon Leung" userId="95e333b92a823007" providerId="LiveId" clId="{6BA41B89-3424-426D-B495-97A3D63B757C}" dt="2025-07-10T02:23:29.700" v="11" actId="729"/>
        <pc:sldMkLst>
          <pc:docMk/>
          <pc:sldMk cId="0" sldId="286"/>
        </pc:sldMkLst>
      </pc:sldChg>
      <pc:sldChg chg="mod modShow">
        <pc:chgData name="Brandon Leung" userId="95e333b92a823007" providerId="LiveId" clId="{6BA41B89-3424-426D-B495-97A3D63B757C}" dt="2025-07-10T02:25:32.799" v="12" actId="729"/>
        <pc:sldMkLst>
          <pc:docMk/>
          <pc:sldMk cId="0" sldId="30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stackoverflow.com/questions/62814/difference-between-binary-semaphore-and-mutex/346678#346678"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stackoverflow.com/questions/1385843/simple-deadlock-examples" TargetMode="External"/><Relationship Id="rId4" Type="http://schemas.openxmlformats.org/officeDocument/2006/relationships/hyperlink" Target="https://stackoverflow.com/questions/2332765/what-is-the-difference-between-lock-mutex-and-semaphore"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youtube.com/watch?v=43fqzaSH0CQ"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tackoverflow.com/questions/7423401/whats-the-difference-between-the-data-structure-tree-and-graph"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e60bffb6a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e60bffb6a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e2f4c28370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e2f4c28370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e2f4c28370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e2f4c28370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14cc257e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14cc257e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e2f4c28370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e2f4c28370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e4af6272b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e4af6272b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e2f4c28370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e2f4c28370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https://realpython.com/python-sets/#operating-on-a-set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e5def3566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e5def3566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e5def3566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e5def3566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https://www.geeksforgeeks.org/tabulation-vs-memoization/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e61fc082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e61fc082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e5def3566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e5def3566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https://leetcode.com/problems/binary-search/submissions/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e2f4c283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e2f4c283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f91b9b5ce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f91b9b5ce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https://www.interviewcake.com/concept/java/topological-sort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30c469d01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30c469d01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https://www.quora.com/Is-there-an-intuitive-proof-to-explain-why-BFS-computes-single-source-shortest-paths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e66a502d3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e66a502d3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e2f4c2837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e2f4c2837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https://stackoverflow.com/questions/31120402/complexity-when-generating-all-combinations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1317e3f1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1317e3f1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2e4259bc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2e4259bc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https://stackoverflow.com/questions/31120402/complexity-when-generating-all-combinations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e60bffb6a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e60bffb6a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67fa971b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e67fa971b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f5143fd7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f5143fd7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0e075840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0e075840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e59a2d7b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e59a2d7b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e67fa971b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e67fa971b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e60bffb6a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e60bffb6a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https://stackoverflow.com/questions/200469/what-is-the-difference-between-a-process-and-a-thread?rq=1.</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e60bffb6a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e60bffb6a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https://stackoverflow.com/questions/62814/difference-between-binary-semaphore-and-mutex/346678#346678</a:t>
            </a:r>
            <a:endParaRPr/>
          </a:p>
          <a:p>
            <a:pPr marL="0" lvl="0" indent="0" algn="l" rtl="0">
              <a:spcBef>
                <a:spcPts val="0"/>
              </a:spcBef>
              <a:spcAft>
                <a:spcPts val="0"/>
              </a:spcAft>
              <a:buNone/>
            </a:pPr>
            <a:r>
              <a:rPr lang="en" u="sng">
                <a:solidFill>
                  <a:schemeClr val="hlink"/>
                </a:solidFill>
                <a:hlinkClick r:id="rId4"/>
              </a:rPr>
              <a:t>https://stackoverflow.com/questions/2332765/what-is-the-difference-between-lock-mutex-and-semaphore</a:t>
            </a:r>
            <a:endParaRPr/>
          </a:p>
          <a:p>
            <a:pPr marL="0" lvl="0" indent="0" algn="l" rtl="0">
              <a:spcBef>
                <a:spcPts val="0"/>
              </a:spcBef>
              <a:spcAft>
                <a:spcPts val="0"/>
              </a:spcAft>
              <a:buNone/>
            </a:pPr>
            <a:r>
              <a:rPr lang="en" u="sng">
                <a:solidFill>
                  <a:schemeClr val="hlink"/>
                </a:solidFill>
                <a:hlinkClick r:id="rId5"/>
              </a:rPr>
              <a:t>https://stackoverflow.com/questions/1385843/simple-deadlock-examples</a:t>
            </a:r>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e5def35662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e5def3566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60bffb6a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60bffb6a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https://www.youtube.com/watch?v=43fqzaSH0CQ</a:t>
            </a:r>
            <a:endParaRPr/>
          </a:p>
          <a:p>
            <a:pPr marL="0" lvl="0" indent="0" algn="l" rtl="0">
              <a:spcBef>
                <a:spcPts val="0"/>
              </a:spcBef>
              <a:spcAft>
                <a:spcPts val="0"/>
              </a:spcAft>
              <a:buNone/>
            </a:pPr>
            <a:r>
              <a:rPr lang="en"/>
              <a:t>https://stackoverflow.com/questions/12375761/good-mapreduce-examples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e2f4c2837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e2f4c2837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e2f4c2837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e2f4c2837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e4af6272b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e4af6272b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https://stackoverflow.com/questions/327311/how-are-pythons-built-in-dictionaries-implemented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e2f4c28370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e2f4c28370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91b9b5c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f91b9b5c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https://stackoverflow.com/questions/7423401/whats-the-difference-between-the-data-structure-tree-and-graph</a:t>
            </a:r>
            <a:endParaRPr/>
          </a:p>
          <a:p>
            <a:pPr marL="0" lvl="0" indent="0" algn="l" rtl="0">
              <a:spcBef>
                <a:spcPts val="0"/>
              </a:spcBef>
              <a:spcAft>
                <a:spcPts val="0"/>
              </a:spcAft>
              <a:buNone/>
            </a:pPr>
            <a:r>
              <a:rPr lang="en"/>
              <a:t>https://leetcode.com/problems/graph-valid-tree/solution/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e59a2d7b3d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e59a2d7b3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https://stackoverflow.com/questions/4547012/complexities-of-binary-tree-traversals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EA470-3545-F270-2B78-0342FF987F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D6BD12-89B9-066C-B700-BF13209A5D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E371D1-635B-7640-F50E-1B4E50E85197}"/>
              </a:ext>
            </a:extLst>
          </p:cNvPr>
          <p:cNvSpPr>
            <a:spLocks noGrp="1"/>
          </p:cNvSpPr>
          <p:nvPr>
            <p:ph type="dt" sz="half" idx="10"/>
          </p:nvPr>
        </p:nvSpPr>
        <p:spPr/>
        <p:txBody>
          <a:bodyPr/>
          <a:lstStyle/>
          <a:p>
            <a:fld id="{ACE2A47A-2C2E-426F-9B9F-8E7E132376B1}" type="datetime1">
              <a:rPr lang="en-US" smtClean="0"/>
              <a:t>8/17/2025</a:t>
            </a:fld>
            <a:endParaRPr lang="en-US"/>
          </a:p>
        </p:txBody>
      </p:sp>
      <p:sp>
        <p:nvSpPr>
          <p:cNvPr id="5" name="Footer Placeholder 4">
            <a:extLst>
              <a:ext uri="{FF2B5EF4-FFF2-40B4-BE49-F238E27FC236}">
                <a16:creationId xmlns:a16="http://schemas.microsoft.com/office/drawing/2014/main" id="{3ECAAB8B-6F05-DD1B-02E2-3B1AAFFAA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231DA4-516C-63A8-2FEB-7255BFD27724}"/>
              </a:ext>
            </a:extLst>
          </p:cNvPr>
          <p:cNvSpPr>
            <a:spLocks noGrp="1"/>
          </p:cNvSpPr>
          <p:nvPr>
            <p:ph type="sldNum" sz="quarter" idx="12"/>
          </p:nvPr>
        </p:nvSpPr>
        <p:spPr/>
        <p:txBody>
          <a:bodyPr/>
          <a:lstStyle/>
          <a:p>
            <a:fld id="{13FA7114-A053-4D77-83D8-BB2B688B3169}" type="slidenum">
              <a:rPr lang="en-US" smtClean="0"/>
              <a:t>‹#›</a:t>
            </a:fld>
            <a:endParaRPr lang="en-US"/>
          </a:p>
        </p:txBody>
      </p:sp>
    </p:spTree>
    <p:extLst>
      <p:ext uri="{BB962C8B-B14F-4D97-AF65-F5344CB8AC3E}">
        <p14:creationId xmlns:p14="http://schemas.microsoft.com/office/powerpoint/2010/main" val="1155167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110"/>
        <p:cNvGrpSpPr/>
        <p:nvPr/>
      </p:nvGrpSpPr>
      <p:grpSpPr>
        <a:xfrm>
          <a:off x="0" y="0"/>
          <a:ext cx="0" cy="0"/>
          <a:chOff x="0" y="0"/>
          <a:chExt cx="0" cy="0"/>
        </a:xfrm>
      </p:grpSpPr>
      <p:sp>
        <p:nvSpPr>
          <p:cNvPr id="111" name="Google Shape;111;p21"/>
          <p:cNvSpPr txBox="1"/>
          <p:nvPr/>
        </p:nvSpPr>
        <p:spPr>
          <a:xfrm>
            <a:off x="1362774" y="345625"/>
            <a:ext cx="6165900" cy="2493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000" b="1"/>
              <a:t>Data Structures</a:t>
            </a:r>
            <a:endParaRPr sz="5000" b="1"/>
          </a:p>
          <a:p>
            <a:pPr marL="0" lvl="0" indent="0" algn="ctr" rtl="0">
              <a:spcBef>
                <a:spcPts val="0"/>
              </a:spcBef>
              <a:spcAft>
                <a:spcPts val="0"/>
              </a:spcAft>
              <a:buNone/>
            </a:pPr>
            <a:r>
              <a:rPr lang="en" sz="5000" b="1"/>
              <a:t>&amp;</a:t>
            </a:r>
            <a:endParaRPr sz="5000" b="1"/>
          </a:p>
          <a:p>
            <a:pPr marL="0" lvl="0" indent="0" algn="ctr" rtl="0">
              <a:spcBef>
                <a:spcPts val="0"/>
              </a:spcBef>
              <a:spcAft>
                <a:spcPts val="0"/>
              </a:spcAft>
              <a:buNone/>
            </a:pPr>
            <a:r>
              <a:rPr lang="en" sz="5000" b="1"/>
              <a:t>Algorithms</a:t>
            </a:r>
            <a:endParaRPr sz="5000" b="1"/>
          </a:p>
        </p:txBody>
      </p:sp>
      <p:pic>
        <p:nvPicPr>
          <p:cNvPr id="112" name="Google Shape;112;p21"/>
          <p:cNvPicPr preferRelativeResize="0"/>
          <p:nvPr/>
        </p:nvPicPr>
        <p:blipFill>
          <a:blip r:embed="rId3">
            <a:alphaModFix/>
          </a:blip>
          <a:stretch>
            <a:fillRect/>
          </a:stretch>
        </p:blipFill>
        <p:spPr>
          <a:xfrm>
            <a:off x="94250" y="3178175"/>
            <a:ext cx="8839200" cy="930079"/>
          </a:xfrm>
          <a:prstGeom prst="rect">
            <a:avLst/>
          </a:prstGeom>
          <a:noFill/>
          <a:ln>
            <a:noFill/>
          </a:ln>
        </p:spPr>
      </p:pic>
      <p:sp>
        <p:nvSpPr>
          <p:cNvPr id="113" name="Google Shape;113;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16"/>
        <p:cNvGrpSpPr/>
        <p:nvPr/>
      </p:nvGrpSpPr>
      <p:grpSpPr>
        <a:xfrm>
          <a:off x="0" y="0"/>
          <a:ext cx="0" cy="0"/>
          <a:chOff x="0" y="0"/>
          <a:chExt cx="0" cy="0"/>
        </a:xfrm>
      </p:grpSpPr>
      <p:sp>
        <p:nvSpPr>
          <p:cNvPr id="217" name="Google Shape;217;p30"/>
          <p:cNvSpPr txBox="1"/>
          <p:nvPr/>
        </p:nvSpPr>
        <p:spPr>
          <a:xfrm>
            <a:off x="-22475" y="-58400"/>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are the ways to traverse a graph? Contrast them. How does it differ from traversing a tree?</a:t>
            </a:r>
            <a:endParaRPr b="1" u="sng"/>
          </a:p>
        </p:txBody>
      </p:sp>
      <p:sp>
        <p:nvSpPr>
          <p:cNvPr id="218" name="Google Shape;218;p30"/>
          <p:cNvSpPr txBox="1"/>
          <p:nvPr/>
        </p:nvSpPr>
        <p:spPr>
          <a:xfrm>
            <a:off x="17725" y="166641"/>
            <a:ext cx="8765100" cy="1243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 sz="1100"/>
              <a:t>DFS (left), BFS (right). DFS is a bit simpler, and used if you want to visit every node. However, to find short paths between nodes, BFS is generally better because you won’t get stuck going very deep; you focus on the immediate neighbors. In both cases, </a:t>
            </a:r>
            <a:r>
              <a:rPr lang="en" sz="1000">
                <a:solidFill>
                  <a:schemeClr val="dk1"/>
                </a:solidFill>
              </a:rPr>
              <a:t>complexity is O(|V| + |E|).</a:t>
            </a:r>
            <a:endParaRPr sz="1100"/>
          </a:p>
          <a:p>
            <a:pPr marL="0" lvl="0" indent="0" algn="l" rtl="0">
              <a:lnSpc>
                <a:spcPct val="115000"/>
              </a:lnSpc>
              <a:spcBef>
                <a:spcPts val="1000"/>
              </a:spcBef>
              <a:spcAft>
                <a:spcPts val="1000"/>
              </a:spcAft>
              <a:buNone/>
            </a:pPr>
            <a:r>
              <a:rPr lang="en" sz="1100"/>
              <a:t>The main difference between tree and graph traversal is that for the latter, you need to mark nodes as visited, or there might be infinite loops.</a:t>
            </a:r>
            <a:endParaRPr sz="1100"/>
          </a:p>
        </p:txBody>
      </p:sp>
      <p:pic>
        <p:nvPicPr>
          <p:cNvPr id="219" name="Google Shape;219;p30"/>
          <p:cNvPicPr preferRelativeResize="0"/>
          <p:nvPr/>
        </p:nvPicPr>
        <p:blipFill rotWithShape="1">
          <a:blip r:embed="rId3">
            <a:alphaModFix/>
          </a:blip>
          <a:srcRect r="71549"/>
          <a:stretch/>
        </p:blipFill>
        <p:spPr>
          <a:xfrm>
            <a:off x="95500" y="3699900"/>
            <a:ext cx="1659624" cy="1389125"/>
          </a:xfrm>
          <a:prstGeom prst="rect">
            <a:avLst/>
          </a:prstGeom>
          <a:noFill/>
          <a:ln>
            <a:noFill/>
          </a:ln>
        </p:spPr>
      </p:pic>
      <p:pic>
        <p:nvPicPr>
          <p:cNvPr id="220" name="Google Shape;220;p30"/>
          <p:cNvPicPr preferRelativeResize="0"/>
          <p:nvPr/>
        </p:nvPicPr>
        <p:blipFill>
          <a:blip r:embed="rId4">
            <a:alphaModFix/>
          </a:blip>
          <a:stretch>
            <a:fillRect/>
          </a:stretch>
        </p:blipFill>
        <p:spPr>
          <a:xfrm>
            <a:off x="4333925" y="1474924"/>
            <a:ext cx="4189250" cy="2087750"/>
          </a:xfrm>
          <a:prstGeom prst="rect">
            <a:avLst/>
          </a:prstGeom>
          <a:noFill/>
          <a:ln>
            <a:noFill/>
          </a:ln>
        </p:spPr>
      </p:pic>
      <p:pic>
        <p:nvPicPr>
          <p:cNvPr id="221" name="Google Shape;221;p30"/>
          <p:cNvPicPr preferRelativeResize="0"/>
          <p:nvPr/>
        </p:nvPicPr>
        <p:blipFill>
          <a:blip r:embed="rId5">
            <a:alphaModFix/>
          </a:blip>
          <a:stretch>
            <a:fillRect/>
          </a:stretch>
        </p:blipFill>
        <p:spPr>
          <a:xfrm>
            <a:off x="109325" y="1474937"/>
            <a:ext cx="4001075" cy="2152150"/>
          </a:xfrm>
          <a:prstGeom prst="rect">
            <a:avLst/>
          </a:prstGeom>
          <a:noFill/>
          <a:ln>
            <a:noFill/>
          </a:ln>
        </p:spPr>
      </p:pic>
      <p:sp>
        <p:nvSpPr>
          <p:cNvPr id="222" name="Google Shape;222;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pic>
        <p:nvPicPr>
          <p:cNvPr id="223" name="Google Shape;223;p30"/>
          <p:cNvPicPr preferRelativeResize="0"/>
          <p:nvPr/>
        </p:nvPicPr>
        <p:blipFill rotWithShape="1">
          <a:blip r:embed="rId3">
            <a:alphaModFix/>
          </a:blip>
          <a:srcRect l="36390"/>
          <a:stretch/>
        </p:blipFill>
        <p:spPr>
          <a:xfrm>
            <a:off x="2218275" y="3725550"/>
            <a:ext cx="3710400" cy="1389125"/>
          </a:xfrm>
          <a:prstGeom prst="rect">
            <a:avLst/>
          </a:prstGeom>
          <a:noFill/>
          <a:ln>
            <a:noFill/>
          </a:ln>
        </p:spPr>
      </p:pic>
      <p:sp>
        <p:nvSpPr>
          <p:cNvPr id="2" name="TextBox 1">
            <a:extLst>
              <a:ext uri="{FF2B5EF4-FFF2-40B4-BE49-F238E27FC236}">
                <a16:creationId xmlns:a16="http://schemas.microsoft.com/office/drawing/2014/main" id="{8144D9EB-299A-A2E1-D246-6167EDA8DBBE}"/>
              </a:ext>
            </a:extLst>
          </p:cNvPr>
          <p:cNvSpPr txBox="1"/>
          <p:nvPr/>
        </p:nvSpPr>
        <p:spPr>
          <a:xfrm>
            <a:off x="8028528" y="4999845"/>
            <a:ext cx="1262628" cy="184666"/>
          </a:xfrm>
          <a:prstGeom prst="rect">
            <a:avLst/>
          </a:prstGeom>
          <a:noFill/>
        </p:spPr>
        <p:txBody>
          <a:bodyPr wrap="square" rtlCol="0">
            <a:spAutoFit/>
          </a:bodyPr>
          <a:lstStyle/>
          <a:p>
            <a:r>
              <a:rPr lang="en-US" sz="600" i="1" dirty="0"/>
              <a:t>Data Structures &amp; Algorithms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1000"/>
                                        <p:tgtEl>
                                          <p:spTgt spid="218"/>
                                        </p:tgtEl>
                                      </p:cBhvr>
                                    </p:animEffect>
                                  </p:childTnLst>
                                </p:cTn>
                              </p:par>
                              <p:par>
                                <p:cTn id="8" presetID="10" presetClass="entr" presetSubtype="0" fill="hold" nodeType="withEffect">
                                  <p:stCondLst>
                                    <p:cond delay="0"/>
                                  </p:stCondLst>
                                  <p:childTnLst>
                                    <p:set>
                                      <p:cBhvr>
                                        <p:cTn id="9" dur="1" fill="hold">
                                          <p:stCondLst>
                                            <p:cond delay="0"/>
                                          </p:stCondLst>
                                        </p:cTn>
                                        <p:tgtEl>
                                          <p:spTgt spid="220"/>
                                        </p:tgtEl>
                                        <p:attrNameLst>
                                          <p:attrName>style.visibility</p:attrName>
                                        </p:attrNameLst>
                                      </p:cBhvr>
                                      <p:to>
                                        <p:strVal val="visible"/>
                                      </p:to>
                                    </p:set>
                                    <p:animEffect transition="in" filter="fade">
                                      <p:cBhvr>
                                        <p:cTn id="10" dur="1000"/>
                                        <p:tgtEl>
                                          <p:spTgt spid="220"/>
                                        </p:tgtEl>
                                      </p:cBhvr>
                                    </p:animEffect>
                                  </p:childTnLst>
                                </p:cTn>
                              </p:par>
                              <p:par>
                                <p:cTn id="11" presetID="10" presetClass="entr" presetSubtype="0" fill="hold" nodeType="withEffect">
                                  <p:stCondLst>
                                    <p:cond delay="0"/>
                                  </p:stCondLst>
                                  <p:childTnLst>
                                    <p:set>
                                      <p:cBhvr>
                                        <p:cTn id="12" dur="1" fill="hold">
                                          <p:stCondLst>
                                            <p:cond delay="0"/>
                                          </p:stCondLst>
                                        </p:cTn>
                                        <p:tgtEl>
                                          <p:spTgt spid="221"/>
                                        </p:tgtEl>
                                        <p:attrNameLst>
                                          <p:attrName>style.visibility</p:attrName>
                                        </p:attrNameLst>
                                      </p:cBhvr>
                                      <p:to>
                                        <p:strVal val="visible"/>
                                      </p:to>
                                    </p:set>
                                    <p:animEffect transition="in" filter="fade">
                                      <p:cBhvr>
                                        <p:cTn id="13" dur="1000"/>
                                        <p:tgtEl>
                                          <p:spTgt spid="221"/>
                                        </p:tgtEl>
                                      </p:cBhvr>
                                    </p:animEffect>
                                  </p:childTnLst>
                                </p:cTn>
                              </p:par>
                              <p:par>
                                <p:cTn id="14" presetID="10" presetClass="entr" presetSubtype="0" fill="hold" nodeType="withEffect">
                                  <p:stCondLst>
                                    <p:cond delay="0"/>
                                  </p:stCondLst>
                                  <p:childTnLst>
                                    <p:set>
                                      <p:cBhvr>
                                        <p:cTn id="15" dur="1" fill="hold">
                                          <p:stCondLst>
                                            <p:cond delay="0"/>
                                          </p:stCondLst>
                                        </p:cTn>
                                        <p:tgtEl>
                                          <p:spTgt spid="223"/>
                                        </p:tgtEl>
                                        <p:attrNameLst>
                                          <p:attrName>style.visibility</p:attrName>
                                        </p:attrNameLst>
                                      </p:cBhvr>
                                      <p:to>
                                        <p:strVal val="visible"/>
                                      </p:to>
                                    </p:set>
                                    <p:animEffect transition="in" filter="fade">
                                      <p:cBhvr>
                                        <p:cTn id="16" dur="10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27"/>
        <p:cNvGrpSpPr/>
        <p:nvPr/>
      </p:nvGrpSpPr>
      <p:grpSpPr>
        <a:xfrm>
          <a:off x="0" y="0"/>
          <a:ext cx="0" cy="0"/>
          <a:chOff x="0" y="0"/>
          <a:chExt cx="0" cy="0"/>
        </a:xfrm>
      </p:grpSpPr>
      <p:sp>
        <p:nvSpPr>
          <p:cNvPr id="228" name="Google Shape;228;p31"/>
          <p:cNvSpPr txBox="1"/>
          <p:nvPr/>
        </p:nvSpPr>
        <p:spPr>
          <a:xfrm>
            <a:off x="-22475" y="17800"/>
            <a:ext cx="899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b="1" u="sng">
                <a:solidFill>
                  <a:schemeClr val="dk1"/>
                </a:solidFill>
              </a:rPr>
              <a:t>Define the behavior and complexity of heaps, and how to implement one in python.</a:t>
            </a:r>
            <a:endParaRPr b="1" u="sng">
              <a:solidFill>
                <a:schemeClr val="dk1"/>
              </a:solidFill>
            </a:endParaRPr>
          </a:p>
          <a:p>
            <a:pPr marL="0" lvl="0" indent="0" algn="l" rtl="0">
              <a:spcBef>
                <a:spcPts val="0"/>
              </a:spcBef>
              <a:spcAft>
                <a:spcPts val="0"/>
              </a:spcAft>
              <a:buNone/>
            </a:pPr>
            <a:endParaRPr b="1" u="sng"/>
          </a:p>
        </p:txBody>
      </p:sp>
      <p:sp>
        <p:nvSpPr>
          <p:cNvPr id="229" name="Google Shape;229;p31"/>
          <p:cNvSpPr txBox="1"/>
          <p:nvPr/>
        </p:nvSpPr>
        <p:spPr>
          <a:xfrm>
            <a:off x="23775" y="317300"/>
            <a:ext cx="8765100" cy="2188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 sz="1000"/>
              <a:t>A min/max heap is a complete binary tree (so, filled except for rightmost elements on last level), where each node is smaller/larger than its children. So, the root is the smallest/largest element. The two key operations are:</a:t>
            </a:r>
            <a:endParaRPr sz="1000"/>
          </a:p>
          <a:p>
            <a:pPr marL="457200" lvl="0" indent="-292100" algn="l" rtl="0">
              <a:lnSpc>
                <a:spcPct val="115000"/>
              </a:lnSpc>
              <a:spcBef>
                <a:spcPts val="1000"/>
              </a:spcBef>
              <a:spcAft>
                <a:spcPts val="0"/>
              </a:spcAft>
              <a:buSzPts val="1000"/>
              <a:buChar char="●"/>
            </a:pPr>
            <a:r>
              <a:rPr lang="en" sz="1000"/>
              <a:t>Insert, O(log n)</a:t>
            </a:r>
            <a:endParaRPr sz="1000"/>
          </a:p>
          <a:p>
            <a:pPr marL="914400" lvl="1" indent="-292100" algn="l" rtl="0">
              <a:lnSpc>
                <a:spcPct val="115000"/>
              </a:lnSpc>
              <a:spcBef>
                <a:spcPts val="0"/>
              </a:spcBef>
              <a:spcAft>
                <a:spcPts val="0"/>
              </a:spcAft>
              <a:buSzPts val="1000"/>
              <a:buChar char="○"/>
            </a:pPr>
            <a:r>
              <a:rPr lang="en" sz="1000"/>
              <a:t>Add element to the bottom, preserving completeness. Then, “bubble up” by checking if the added element is smaller/larger than its parent.</a:t>
            </a:r>
            <a:endParaRPr sz="1000"/>
          </a:p>
          <a:p>
            <a:pPr marL="457200" lvl="0" indent="-292100" algn="l" rtl="0">
              <a:lnSpc>
                <a:spcPct val="115000"/>
              </a:lnSpc>
              <a:spcBef>
                <a:spcPts val="0"/>
              </a:spcBef>
              <a:spcAft>
                <a:spcPts val="0"/>
              </a:spcAft>
              <a:buSzPts val="1000"/>
              <a:buChar char="●"/>
            </a:pPr>
            <a:r>
              <a:rPr lang="en" sz="1000"/>
              <a:t>Extract_min/max, O(log n)</a:t>
            </a:r>
            <a:endParaRPr sz="1000"/>
          </a:p>
          <a:p>
            <a:pPr marL="914400" lvl="1" indent="-292100" algn="l" rtl="0">
              <a:lnSpc>
                <a:spcPct val="115000"/>
              </a:lnSpc>
              <a:spcBef>
                <a:spcPts val="0"/>
              </a:spcBef>
              <a:spcAft>
                <a:spcPts val="0"/>
              </a:spcAft>
              <a:buSzPts val="1000"/>
              <a:buChar char="○"/>
            </a:pPr>
            <a:r>
              <a:rPr lang="en" sz="1000"/>
              <a:t>The min/max will always be at the top; then, we replace it with the last element in the heap (bottommost, rightmost element). Then, we bubble down the element, swapping it with its smaller/larger child as necessary. </a:t>
            </a:r>
            <a:endParaRPr sz="1000"/>
          </a:p>
          <a:p>
            <a:pPr marL="0" lvl="0" indent="0" algn="l" rtl="0">
              <a:lnSpc>
                <a:spcPct val="115000"/>
              </a:lnSpc>
              <a:spcBef>
                <a:spcPts val="1000"/>
              </a:spcBef>
              <a:spcAft>
                <a:spcPts val="1000"/>
              </a:spcAft>
              <a:buNone/>
            </a:pPr>
            <a:r>
              <a:rPr lang="en" sz="1000"/>
              <a:t>Heaps can be implemented with the heapq library, using heappush and heappop on a list. Note that it </a:t>
            </a:r>
            <a:r>
              <a:rPr lang="en" sz="1000" b="1"/>
              <a:t>defaults to a min heap</a:t>
            </a:r>
            <a:r>
              <a:rPr lang="en" sz="1000"/>
              <a:t>; for a max heap, make the values negative.</a:t>
            </a:r>
            <a:endParaRPr sz="1000"/>
          </a:p>
        </p:txBody>
      </p:sp>
      <p:pic>
        <p:nvPicPr>
          <p:cNvPr id="230" name="Google Shape;230;p31"/>
          <p:cNvPicPr preferRelativeResize="0"/>
          <p:nvPr/>
        </p:nvPicPr>
        <p:blipFill>
          <a:blip r:embed="rId3">
            <a:alphaModFix/>
          </a:blip>
          <a:stretch>
            <a:fillRect/>
          </a:stretch>
        </p:blipFill>
        <p:spPr>
          <a:xfrm>
            <a:off x="4657575" y="2842878"/>
            <a:ext cx="4271700" cy="884800"/>
          </a:xfrm>
          <a:prstGeom prst="rect">
            <a:avLst/>
          </a:prstGeom>
          <a:noFill/>
          <a:ln>
            <a:noFill/>
          </a:ln>
        </p:spPr>
      </p:pic>
      <p:pic>
        <p:nvPicPr>
          <p:cNvPr id="231" name="Google Shape;231;p31"/>
          <p:cNvPicPr preferRelativeResize="0"/>
          <p:nvPr/>
        </p:nvPicPr>
        <p:blipFill>
          <a:blip r:embed="rId4">
            <a:alphaModFix/>
          </a:blip>
          <a:stretch>
            <a:fillRect/>
          </a:stretch>
        </p:blipFill>
        <p:spPr>
          <a:xfrm>
            <a:off x="4672600" y="3772125"/>
            <a:ext cx="4241651" cy="1155638"/>
          </a:xfrm>
          <a:prstGeom prst="rect">
            <a:avLst/>
          </a:prstGeom>
          <a:noFill/>
          <a:ln>
            <a:noFill/>
          </a:ln>
        </p:spPr>
      </p:pic>
      <p:pic>
        <p:nvPicPr>
          <p:cNvPr id="232" name="Google Shape;232;p31"/>
          <p:cNvPicPr preferRelativeResize="0"/>
          <p:nvPr/>
        </p:nvPicPr>
        <p:blipFill rotWithShape="1">
          <a:blip r:embed="rId5">
            <a:alphaModFix/>
          </a:blip>
          <a:srcRect b="28952"/>
          <a:stretch/>
        </p:blipFill>
        <p:spPr>
          <a:xfrm>
            <a:off x="122842" y="2571750"/>
            <a:ext cx="1910275" cy="2483801"/>
          </a:xfrm>
          <a:prstGeom prst="rect">
            <a:avLst/>
          </a:prstGeom>
          <a:noFill/>
          <a:ln>
            <a:noFill/>
          </a:ln>
        </p:spPr>
      </p:pic>
      <p:pic>
        <p:nvPicPr>
          <p:cNvPr id="233" name="Google Shape;233;p31"/>
          <p:cNvPicPr preferRelativeResize="0"/>
          <p:nvPr/>
        </p:nvPicPr>
        <p:blipFill>
          <a:blip r:embed="rId6">
            <a:alphaModFix/>
          </a:blip>
          <a:stretch>
            <a:fillRect/>
          </a:stretch>
        </p:blipFill>
        <p:spPr>
          <a:xfrm>
            <a:off x="2153546" y="4009245"/>
            <a:ext cx="1238250" cy="990600"/>
          </a:xfrm>
          <a:prstGeom prst="rect">
            <a:avLst/>
          </a:prstGeom>
          <a:noFill/>
          <a:ln>
            <a:noFill/>
          </a:ln>
        </p:spPr>
      </p:pic>
      <p:sp>
        <p:nvSpPr>
          <p:cNvPr id="234" name="Google Shape;234;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
        <p:nvSpPr>
          <p:cNvPr id="2" name="TextBox 1">
            <a:extLst>
              <a:ext uri="{FF2B5EF4-FFF2-40B4-BE49-F238E27FC236}">
                <a16:creationId xmlns:a16="http://schemas.microsoft.com/office/drawing/2014/main" id="{F73272AD-EA19-F25D-0528-F2375F0FFC47}"/>
              </a:ext>
            </a:extLst>
          </p:cNvPr>
          <p:cNvSpPr txBox="1"/>
          <p:nvPr/>
        </p:nvSpPr>
        <p:spPr>
          <a:xfrm>
            <a:off x="8028528" y="4999845"/>
            <a:ext cx="1262628" cy="184666"/>
          </a:xfrm>
          <a:prstGeom prst="rect">
            <a:avLst/>
          </a:prstGeom>
          <a:noFill/>
        </p:spPr>
        <p:txBody>
          <a:bodyPr wrap="square" rtlCol="0">
            <a:spAutoFit/>
          </a:bodyPr>
          <a:lstStyle/>
          <a:p>
            <a:r>
              <a:rPr lang="en-US" sz="600" i="1" dirty="0"/>
              <a:t>Data Structures &amp; Algorithms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1000"/>
                                        <p:tgtEl>
                                          <p:spTgt spid="229"/>
                                        </p:tgtEl>
                                      </p:cBhvr>
                                    </p:animEffect>
                                  </p:childTnLst>
                                </p:cTn>
                              </p:par>
                              <p:par>
                                <p:cTn id="8" presetID="10" presetClass="entr" presetSubtype="0" fill="hold" nodeType="withEffect">
                                  <p:stCondLst>
                                    <p:cond delay="0"/>
                                  </p:stCondLst>
                                  <p:childTnLst>
                                    <p:set>
                                      <p:cBhvr>
                                        <p:cTn id="9" dur="1" fill="hold">
                                          <p:stCondLst>
                                            <p:cond delay="0"/>
                                          </p:stCondLst>
                                        </p:cTn>
                                        <p:tgtEl>
                                          <p:spTgt spid="230"/>
                                        </p:tgtEl>
                                        <p:attrNameLst>
                                          <p:attrName>style.visibility</p:attrName>
                                        </p:attrNameLst>
                                      </p:cBhvr>
                                      <p:to>
                                        <p:strVal val="visible"/>
                                      </p:to>
                                    </p:set>
                                    <p:animEffect transition="in" filter="fade">
                                      <p:cBhvr>
                                        <p:cTn id="10" dur="1000"/>
                                        <p:tgtEl>
                                          <p:spTgt spid="230"/>
                                        </p:tgtEl>
                                      </p:cBhvr>
                                    </p:animEffect>
                                  </p:childTnLst>
                                </p:cTn>
                              </p:par>
                              <p:par>
                                <p:cTn id="11" presetID="10" presetClass="entr" presetSubtype="0" fill="hold" nodeType="withEffect">
                                  <p:stCondLst>
                                    <p:cond delay="0"/>
                                  </p:stCondLst>
                                  <p:childTnLst>
                                    <p:set>
                                      <p:cBhvr>
                                        <p:cTn id="12" dur="1" fill="hold">
                                          <p:stCondLst>
                                            <p:cond delay="0"/>
                                          </p:stCondLst>
                                        </p:cTn>
                                        <p:tgtEl>
                                          <p:spTgt spid="231"/>
                                        </p:tgtEl>
                                        <p:attrNameLst>
                                          <p:attrName>style.visibility</p:attrName>
                                        </p:attrNameLst>
                                      </p:cBhvr>
                                      <p:to>
                                        <p:strVal val="visible"/>
                                      </p:to>
                                    </p:set>
                                    <p:animEffect transition="in" filter="fade">
                                      <p:cBhvr>
                                        <p:cTn id="13" dur="1000"/>
                                        <p:tgtEl>
                                          <p:spTgt spid="231"/>
                                        </p:tgtEl>
                                      </p:cBhvr>
                                    </p:animEffect>
                                  </p:childTnLst>
                                </p:cTn>
                              </p:par>
                              <p:par>
                                <p:cTn id="14" presetID="10" presetClass="entr" presetSubtype="0" fill="hold" nodeType="withEffect">
                                  <p:stCondLst>
                                    <p:cond delay="0"/>
                                  </p:stCondLst>
                                  <p:childTnLst>
                                    <p:set>
                                      <p:cBhvr>
                                        <p:cTn id="15" dur="1" fill="hold">
                                          <p:stCondLst>
                                            <p:cond delay="0"/>
                                          </p:stCondLst>
                                        </p:cTn>
                                        <p:tgtEl>
                                          <p:spTgt spid="232"/>
                                        </p:tgtEl>
                                        <p:attrNameLst>
                                          <p:attrName>style.visibility</p:attrName>
                                        </p:attrNameLst>
                                      </p:cBhvr>
                                      <p:to>
                                        <p:strVal val="visible"/>
                                      </p:to>
                                    </p:set>
                                    <p:animEffect transition="in" filter="fade">
                                      <p:cBhvr>
                                        <p:cTn id="16" dur="1000"/>
                                        <p:tgtEl>
                                          <p:spTgt spid="232"/>
                                        </p:tgtEl>
                                      </p:cBhvr>
                                    </p:animEffect>
                                  </p:childTnLst>
                                </p:cTn>
                              </p:par>
                              <p:par>
                                <p:cTn id="17" presetID="10" presetClass="entr" presetSubtype="0" fill="hold" nodeType="withEffect">
                                  <p:stCondLst>
                                    <p:cond delay="0"/>
                                  </p:stCondLst>
                                  <p:childTnLst>
                                    <p:set>
                                      <p:cBhvr>
                                        <p:cTn id="18" dur="1" fill="hold">
                                          <p:stCondLst>
                                            <p:cond delay="0"/>
                                          </p:stCondLst>
                                        </p:cTn>
                                        <p:tgtEl>
                                          <p:spTgt spid="233"/>
                                        </p:tgtEl>
                                        <p:attrNameLst>
                                          <p:attrName>style.visibility</p:attrName>
                                        </p:attrNameLst>
                                      </p:cBhvr>
                                      <p:to>
                                        <p:strVal val="visible"/>
                                      </p:to>
                                    </p:set>
                                    <p:animEffect transition="in" filter="fade">
                                      <p:cBhvr>
                                        <p:cTn id="19" dur="10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38"/>
        <p:cNvGrpSpPr/>
        <p:nvPr/>
      </p:nvGrpSpPr>
      <p:grpSpPr>
        <a:xfrm>
          <a:off x="0" y="0"/>
          <a:ext cx="0" cy="0"/>
          <a:chOff x="0" y="0"/>
          <a:chExt cx="0" cy="0"/>
        </a:xfrm>
      </p:grpSpPr>
      <p:sp>
        <p:nvSpPr>
          <p:cNvPr id="239" name="Google Shape;239;p32"/>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How do you keep track of the top-k smallest elements? How about the top-k largest?</a:t>
            </a:r>
            <a:endParaRPr b="1" u="sng"/>
          </a:p>
        </p:txBody>
      </p:sp>
      <p:sp>
        <p:nvSpPr>
          <p:cNvPr id="240" name="Google Shape;240;p32"/>
          <p:cNvSpPr txBox="1"/>
          <p:nvPr/>
        </p:nvSpPr>
        <p:spPr>
          <a:xfrm>
            <a:off x="-33122" y="132785"/>
            <a:ext cx="8765100" cy="6480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000"/>
              </a:spcBef>
              <a:spcAft>
                <a:spcPts val="0"/>
              </a:spcAft>
              <a:buSzPts val="1400"/>
              <a:buChar char="●"/>
            </a:pPr>
            <a:r>
              <a:rPr lang="en"/>
              <a:t>Top k largest: use min heap to constantly remove the minimum elements, leaving only the largest</a:t>
            </a:r>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Top k smallest: use max heap to constantly remove the largest elements, leaving only the smallest</a:t>
            </a:r>
            <a:endParaRPr/>
          </a:p>
        </p:txBody>
      </p:sp>
      <p:sp>
        <p:nvSpPr>
          <p:cNvPr id="241" name="Google Shape;241;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2" name="TextBox 1">
            <a:extLst>
              <a:ext uri="{FF2B5EF4-FFF2-40B4-BE49-F238E27FC236}">
                <a16:creationId xmlns:a16="http://schemas.microsoft.com/office/drawing/2014/main" id="{A8C3F89B-1348-385F-A44F-EBFC5A743133}"/>
              </a:ext>
            </a:extLst>
          </p:cNvPr>
          <p:cNvSpPr txBox="1"/>
          <p:nvPr/>
        </p:nvSpPr>
        <p:spPr>
          <a:xfrm>
            <a:off x="8028528" y="4999845"/>
            <a:ext cx="1262628" cy="184666"/>
          </a:xfrm>
          <a:prstGeom prst="rect">
            <a:avLst/>
          </a:prstGeom>
          <a:noFill/>
        </p:spPr>
        <p:txBody>
          <a:bodyPr wrap="square" rtlCol="0">
            <a:spAutoFit/>
          </a:bodyPr>
          <a:lstStyle/>
          <a:p>
            <a:r>
              <a:rPr lang="en-US" sz="600" i="1" dirty="0"/>
              <a:t>Data Structures &amp; Algorithms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0"/>
                                        </p:tgtEl>
                                        <p:attrNameLst>
                                          <p:attrName>style.visibility</p:attrName>
                                        </p:attrNameLst>
                                      </p:cBhvr>
                                      <p:to>
                                        <p:strVal val="visible"/>
                                      </p:to>
                                    </p:set>
                                    <p:animEffect transition="in" filter="fade">
                                      <p:cBhvr>
                                        <p:cTn id="7" dur="1000"/>
                                        <p:tgtEl>
                                          <p:spTgt spid="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45"/>
        <p:cNvGrpSpPr/>
        <p:nvPr/>
      </p:nvGrpSpPr>
      <p:grpSpPr>
        <a:xfrm>
          <a:off x="0" y="0"/>
          <a:ext cx="0" cy="0"/>
          <a:chOff x="0" y="0"/>
          <a:chExt cx="0" cy="0"/>
        </a:xfrm>
      </p:grpSpPr>
      <p:sp>
        <p:nvSpPr>
          <p:cNvPr id="246" name="Google Shape;246;p33"/>
          <p:cNvSpPr txBox="1"/>
          <p:nvPr/>
        </p:nvSpPr>
        <p:spPr>
          <a:xfrm>
            <a:off x="-22475" y="-60132"/>
            <a:ext cx="899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is a priority queue? State the complexities of implementing one with an unsorted linked list, sorted linked list, and heap.</a:t>
            </a:r>
            <a:endParaRPr b="1" u="sng"/>
          </a:p>
        </p:txBody>
      </p:sp>
      <p:sp>
        <p:nvSpPr>
          <p:cNvPr id="247" name="Google Shape;247;p33"/>
          <p:cNvSpPr txBox="1"/>
          <p:nvPr/>
        </p:nvSpPr>
        <p:spPr>
          <a:xfrm>
            <a:off x="23775" y="622100"/>
            <a:ext cx="9144000" cy="168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 sz="1200"/>
              <a:t>A </a:t>
            </a:r>
            <a:r>
              <a:rPr lang="en" sz="1200" b="1"/>
              <a:t>priority queue</a:t>
            </a:r>
            <a:r>
              <a:rPr lang="en" sz="1200"/>
              <a:t> takes in {key, value} pairs. The main operations are adding elements, and then removing the element with the minimum key. Three ways to implement one is as follows:</a:t>
            </a:r>
            <a:endParaRPr sz="1200"/>
          </a:p>
          <a:p>
            <a:pPr marL="457200" lvl="0" indent="-304800" algn="l" rtl="0">
              <a:lnSpc>
                <a:spcPct val="115000"/>
              </a:lnSpc>
              <a:spcBef>
                <a:spcPts val="1000"/>
              </a:spcBef>
              <a:spcAft>
                <a:spcPts val="0"/>
              </a:spcAft>
              <a:buSzPts val="1200"/>
              <a:buChar char="●"/>
            </a:pPr>
            <a:r>
              <a:rPr lang="en" sz="1200"/>
              <a:t>Unsorted linked list. Here, adding elements takes O(1) but finding/removing the min takes O(n)</a:t>
            </a:r>
            <a:endParaRPr sz="1200"/>
          </a:p>
          <a:p>
            <a:pPr marL="457200" lvl="0" indent="-304800" algn="l" rtl="0">
              <a:lnSpc>
                <a:spcPct val="115000"/>
              </a:lnSpc>
              <a:spcBef>
                <a:spcPts val="0"/>
              </a:spcBef>
              <a:spcAft>
                <a:spcPts val="0"/>
              </a:spcAft>
              <a:buSzPts val="1200"/>
              <a:buChar char="●"/>
            </a:pPr>
            <a:r>
              <a:rPr lang="en" sz="1200"/>
              <a:t>Sorted linked list. Here, adding elements takes O(n) but finding/removing the min is trivial O(1)</a:t>
            </a:r>
            <a:endParaRPr sz="1200"/>
          </a:p>
          <a:p>
            <a:pPr marL="457200" lvl="0" indent="-304800" algn="l" rtl="0">
              <a:lnSpc>
                <a:spcPct val="115000"/>
              </a:lnSpc>
              <a:spcBef>
                <a:spcPts val="0"/>
              </a:spcBef>
              <a:spcAft>
                <a:spcPts val="0"/>
              </a:spcAft>
              <a:buSzPts val="1200"/>
              <a:buChar char="●"/>
            </a:pPr>
            <a:r>
              <a:rPr lang="en" sz="1200"/>
              <a:t>Min heap. Here, adding and finding/removing the min takes O(log n) on average; worst case is O(n).</a:t>
            </a:r>
            <a:endParaRPr sz="1200"/>
          </a:p>
          <a:p>
            <a:pPr marL="0" lvl="0" indent="0" algn="l" rtl="0">
              <a:lnSpc>
                <a:spcPct val="115000"/>
              </a:lnSpc>
              <a:spcBef>
                <a:spcPts val="1000"/>
              </a:spcBef>
              <a:spcAft>
                <a:spcPts val="1000"/>
              </a:spcAft>
              <a:buNone/>
            </a:pPr>
            <a:r>
              <a:rPr lang="en" sz="1200"/>
              <a:t>An example of using heapq to implement a priority queue:</a:t>
            </a:r>
            <a:endParaRPr sz="1200"/>
          </a:p>
        </p:txBody>
      </p:sp>
      <p:pic>
        <p:nvPicPr>
          <p:cNvPr id="248" name="Google Shape;248;p33"/>
          <p:cNvPicPr preferRelativeResize="0"/>
          <p:nvPr/>
        </p:nvPicPr>
        <p:blipFill>
          <a:blip r:embed="rId3">
            <a:alphaModFix/>
          </a:blip>
          <a:stretch>
            <a:fillRect/>
          </a:stretch>
        </p:blipFill>
        <p:spPr>
          <a:xfrm>
            <a:off x="152400" y="2462600"/>
            <a:ext cx="2359933" cy="2528500"/>
          </a:xfrm>
          <a:prstGeom prst="rect">
            <a:avLst/>
          </a:prstGeom>
          <a:noFill/>
          <a:ln>
            <a:noFill/>
          </a:ln>
        </p:spPr>
      </p:pic>
      <p:pic>
        <p:nvPicPr>
          <p:cNvPr id="249" name="Google Shape;249;p33"/>
          <p:cNvPicPr preferRelativeResize="0"/>
          <p:nvPr/>
        </p:nvPicPr>
        <p:blipFill>
          <a:blip r:embed="rId4">
            <a:alphaModFix/>
          </a:blip>
          <a:stretch>
            <a:fillRect/>
          </a:stretch>
        </p:blipFill>
        <p:spPr>
          <a:xfrm>
            <a:off x="2698858" y="4219575"/>
            <a:ext cx="1000125" cy="771525"/>
          </a:xfrm>
          <a:prstGeom prst="rect">
            <a:avLst/>
          </a:prstGeom>
          <a:noFill/>
          <a:ln>
            <a:noFill/>
          </a:ln>
        </p:spPr>
      </p:pic>
      <p:sp>
        <p:nvSpPr>
          <p:cNvPr id="250" name="Google Shape;250;p33"/>
          <p:cNvSpPr txBox="1"/>
          <p:nvPr/>
        </p:nvSpPr>
        <p:spPr>
          <a:xfrm>
            <a:off x="3885500" y="4174388"/>
            <a:ext cx="4979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a:t>Note that this is possible since:</a:t>
            </a:r>
            <a:endParaRPr sz="1100" i="1"/>
          </a:p>
          <a:p>
            <a:pPr marL="457200" lvl="0" indent="-298450" algn="l" rtl="0">
              <a:spcBef>
                <a:spcPts val="0"/>
              </a:spcBef>
              <a:spcAft>
                <a:spcPts val="0"/>
              </a:spcAft>
              <a:buSzPts val="1100"/>
              <a:buAutoNum type="arabicPeriod"/>
            </a:pPr>
            <a:r>
              <a:rPr lang="en" sz="1100" i="1"/>
              <a:t>python tuples evaluate “less than” one element at a time, from left to right in the tuple</a:t>
            </a:r>
            <a:endParaRPr sz="1100" i="1"/>
          </a:p>
          <a:p>
            <a:pPr marL="457200" lvl="0" indent="-298450" algn="l" rtl="0">
              <a:spcBef>
                <a:spcPts val="0"/>
              </a:spcBef>
              <a:spcAft>
                <a:spcPts val="0"/>
              </a:spcAft>
              <a:buSzPts val="1100"/>
              <a:buAutoNum type="arabicPeriod"/>
            </a:pPr>
            <a:r>
              <a:rPr lang="en" sz="1100" i="1"/>
              <a:t>python uses lazy evaluation</a:t>
            </a:r>
            <a:endParaRPr sz="1100" i="1"/>
          </a:p>
        </p:txBody>
      </p:sp>
      <p:sp>
        <p:nvSpPr>
          <p:cNvPr id="251" name="Google Shape;251;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2" name="TextBox 1">
            <a:extLst>
              <a:ext uri="{FF2B5EF4-FFF2-40B4-BE49-F238E27FC236}">
                <a16:creationId xmlns:a16="http://schemas.microsoft.com/office/drawing/2014/main" id="{B616DD4D-B1B7-5596-5C10-50478F3369A0}"/>
              </a:ext>
            </a:extLst>
          </p:cNvPr>
          <p:cNvSpPr txBox="1"/>
          <p:nvPr/>
        </p:nvSpPr>
        <p:spPr>
          <a:xfrm>
            <a:off x="8028528" y="4999845"/>
            <a:ext cx="1262628" cy="184666"/>
          </a:xfrm>
          <a:prstGeom prst="rect">
            <a:avLst/>
          </a:prstGeom>
          <a:noFill/>
        </p:spPr>
        <p:txBody>
          <a:bodyPr wrap="square" rtlCol="0">
            <a:spAutoFit/>
          </a:bodyPr>
          <a:lstStyle/>
          <a:p>
            <a:r>
              <a:rPr lang="en-US" sz="600" i="1" dirty="0"/>
              <a:t>Data Structures &amp; Algorithms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animEffect transition="in" filter="fade">
                                      <p:cBhvr>
                                        <p:cTn id="7" dur="1000"/>
                                        <p:tgtEl>
                                          <p:spTgt spid="247"/>
                                        </p:tgtEl>
                                      </p:cBhvr>
                                    </p:animEffect>
                                  </p:childTnLst>
                                </p:cTn>
                              </p:par>
                              <p:par>
                                <p:cTn id="8" presetID="10" presetClass="entr" presetSubtype="0" fill="hold" nodeType="withEffect">
                                  <p:stCondLst>
                                    <p:cond delay="0"/>
                                  </p:stCondLst>
                                  <p:childTnLst>
                                    <p:set>
                                      <p:cBhvr>
                                        <p:cTn id="9" dur="1" fill="hold">
                                          <p:stCondLst>
                                            <p:cond delay="0"/>
                                          </p:stCondLst>
                                        </p:cTn>
                                        <p:tgtEl>
                                          <p:spTgt spid="248"/>
                                        </p:tgtEl>
                                        <p:attrNameLst>
                                          <p:attrName>style.visibility</p:attrName>
                                        </p:attrNameLst>
                                      </p:cBhvr>
                                      <p:to>
                                        <p:strVal val="visible"/>
                                      </p:to>
                                    </p:set>
                                    <p:animEffect transition="in" filter="fade">
                                      <p:cBhvr>
                                        <p:cTn id="10" dur="1000"/>
                                        <p:tgtEl>
                                          <p:spTgt spid="248"/>
                                        </p:tgtEl>
                                      </p:cBhvr>
                                    </p:animEffect>
                                  </p:childTnLst>
                                </p:cTn>
                              </p:par>
                              <p:par>
                                <p:cTn id="11" presetID="10" presetClass="entr" presetSubtype="0" fill="hold" nodeType="withEffect">
                                  <p:stCondLst>
                                    <p:cond delay="0"/>
                                  </p:stCondLst>
                                  <p:childTnLst>
                                    <p:set>
                                      <p:cBhvr>
                                        <p:cTn id="12" dur="1" fill="hold">
                                          <p:stCondLst>
                                            <p:cond delay="0"/>
                                          </p:stCondLst>
                                        </p:cTn>
                                        <p:tgtEl>
                                          <p:spTgt spid="249"/>
                                        </p:tgtEl>
                                        <p:attrNameLst>
                                          <p:attrName>style.visibility</p:attrName>
                                        </p:attrNameLst>
                                      </p:cBhvr>
                                      <p:to>
                                        <p:strVal val="visible"/>
                                      </p:to>
                                    </p:set>
                                    <p:animEffect transition="in" filter="fade">
                                      <p:cBhvr>
                                        <p:cTn id="13" dur="1000"/>
                                        <p:tgtEl>
                                          <p:spTgt spid="249"/>
                                        </p:tgtEl>
                                      </p:cBhvr>
                                    </p:animEffect>
                                  </p:childTnLst>
                                </p:cTn>
                              </p:par>
                              <p:par>
                                <p:cTn id="14" presetID="10" presetClass="entr" presetSubtype="0" fill="hold" nodeType="withEffect">
                                  <p:stCondLst>
                                    <p:cond delay="0"/>
                                  </p:stCondLst>
                                  <p:childTnLst>
                                    <p:set>
                                      <p:cBhvr>
                                        <p:cTn id="15" dur="1" fill="hold">
                                          <p:stCondLst>
                                            <p:cond delay="0"/>
                                          </p:stCondLst>
                                        </p:cTn>
                                        <p:tgtEl>
                                          <p:spTgt spid="250"/>
                                        </p:tgtEl>
                                        <p:attrNameLst>
                                          <p:attrName>style.visibility</p:attrName>
                                        </p:attrNameLst>
                                      </p:cBhvr>
                                      <p:to>
                                        <p:strVal val="visible"/>
                                      </p:to>
                                    </p:set>
                                    <p:animEffect transition="in" filter="fade">
                                      <p:cBhvr>
                                        <p:cTn id="16" dur="10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34"/>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is a trie/prefix tree? What is its complexity, compare it to hash tables, and implement one.</a:t>
            </a:r>
            <a:endParaRPr b="1" u="sng"/>
          </a:p>
        </p:txBody>
      </p:sp>
      <p:sp>
        <p:nvSpPr>
          <p:cNvPr id="257" name="Google Shape;257;p34"/>
          <p:cNvSpPr txBox="1"/>
          <p:nvPr/>
        </p:nvSpPr>
        <p:spPr>
          <a:xfrm>
            <a:off x="-33125" y="132775"/>
            <a:ext cx="4605000" cy="3637800"/>
          </a:xfrm>
          <a:prstGeom prst="rect">
            <a:avLst/>
          </a:prstGeom>
          <a:noFill/>
          <a:ln>
            <a:noFill/>
          </a:ln>
        </p:spPr>
        <p:txBody>
          <a:bodyPr spcFirstLastPara="1" wrap="square" lIns="91425" tIns="91425" rIns="91425" bIns="91425" anchor="t" anchorCtr="0">
            <a:spAutoFit/>
          </a:bodyPr>
          <a:lstStyle/>
          <a:p>
            <a:pPr marL="457200" lvl="0" indent="-285750" algn="l" rtl="0">
              <a:lnSpc>
                <a:spcPct val="115000"/>
              </a:lnSpc>
              <a:spcBef>
                <a:spcPts val="1000"/>
              </a:spcBef>
              <a:spcAft>
                <a:spcPts val="0"/>
              </a:spcAft>
              <a:buSzPts val="900"/>
              <a:buChar char="●"/>
            </a:pPr>
            <a:r>
              <a:rPr lang="en" sz="900"/>
              <a:t>A </a:t>
            </a:r>
            <a:r>
              <a:rPr lang="en" sz="900" b="1"/>
              <a:t>trie </a:t>
            </a:r>
            <a:r>
              <a:rPr lang="en" sz="900"/>
              <a:t>is an n-ary tree where characters are stored at each node; each path down the tree may represent a word. </a:t>
            </a:r>
            <a:r>
              <a:rPr lang="en" sz="900" b="1"/>
              <a:t>Null nodes </a:t>
            </a:r>
            <a:r>
              <a:rPr lang="en" sz="900"/>
              <a:t>(*) are often used to indicate complete words. </a:t>
            </a:r>
            <a:endParaRPr sz="900"/>
          </a:p>
          <a:p>
            <a:pPr marL="457200" lvl="0" indent="-285750" algn="l" rtl="0">
              <a:lnSpc>
                <a:spcPct val="115000"/>
              </a:lnSpc>
              <a:spcBef>
                <a:spcPts val="0"/>
              </a:spcBef>
              <a:spcAft>
                <a:spcPts val="0"/>
              </a:spcAft>
              <a:buSzPts val="900"/>
              <a:buChar char="●"/>
            </a:pPr>
            <a:r>
              <a:rPr lang="en" sz="900"/>
              <a:t>Commonly, a trie is used to store the entire english language, for quick prefix lookups. </a:t>
            </a:r>
            <a:endParaRPr sz="900"/>
          </a:p>
          <a:p>
            <a:pPr marL="457200" lvl="0" indent="-285750" algn="l" rtl="0">
              <a:lnSpc>
                <a:spcPct val="115000"/>
              </a:lnSpc>
              <a:spcBef>
                <a:spcPts val="0"/>
              </a:spcBef>
              <a:spcAft>
                <a:spcPts val="0"/>
              </a:spcAft>
              <a:buSzPts val="900"/>
              <a:buChar char="●"/>
            </a:pPr>
            <a:r>
              <a:rPr lang="en" sz="900"/>
              <a:t>It can also be used to replace hash tables.\</a:t>
            </a:r>
            <a:endParaRPr sz="900"/>
          </a:p>
          <a:p>
            <a:pPr marL="914400" lvl="1" indent="-285750" algn="l" rtl="0">
              <a:lnSpc>
                <a:spcPct val="115000"/>
              </a:lnSpc>
              <a:spcBef>
                <a:spcPts val="0"/>
              </a:spcBef>
              <a:spcAft>
                <a:spcPts val="0"/>
              </a:spcAft>
              <a:buSzPts val="900"/>
              <a:buChar char="○"/>
            </a:pPr>
            <a:r>
              <a:rPr lang="en" sz="900"/>
              <a:t>Advantages of tries over hash tables:</a:t>
            </a:r>
            <a:endParaRPr sz="900"/>
          </a:p>
          <a:p>
            <a:pPr marL="1371600" lvl="2" indent="-285750" algn="l" rtl="0">
              <a:lnSpc>
                <a:spcPct val="115000"/>
              </a:lnSpc>
              <a:spcBef>
                <a:spcPts val="0"/>
              </a:spcBef>
              <a:spcAft>
                <a:spcPts val="0"/>
              </a:spcAft>
              <a:buSzPts val="900"/>
              <a:buChar char="■"/>
            </a:pPr>
            <a:r>
              <a:rPr lang="en" sz="900"/>
              <a:t>Inserting/deleting is faster in the worst case, taking O(m) where m is the length of a search string. In hash tables, worst case is O(N)</a:t>
            </a:r>
            <a:endParaRPr sz="900"/>
          </a:p>
          <a:p>
            <a:pPr marL="1371600" lvl="2" indent="-285750" algn="l" rtl="0">
              <a:lnSpc>
                <a:spcPct val="115000"/>
              </a:lnSpc>
              <a:spcBef>
                <a:spcPts val="0"/>
              </a:spcBef>
              <a:spcAft>
                <a:spcPts val="0"/>
              </a:spcAft>
              <a:buSzPts val="900"/>
              <a:buChar char="■"/>
            </a:pPr>
            <a:r>
              <a:rPr lang="en" sz="900"/>
              <a:t>There are no collisions of different keys in a trie</a:t>
            </a:r>
            <a:endParaRPr sz="900"/>
          </a:p>
          <a:p>
            <a:pPr marL="1371600" lvl="2" indent="-285750" algn="l" rtl="0">
              <a:lnSpc>
                <a:spcPct val="115000"/>
              </a:lnSpc>
              <a:spcBef>
                <a:spcPts val="0"/>
              </a:spcBef>
              <a:spcAft>
                <a:spcPts val="0"/>
              </a:spcAft>
              <a:buSzPts val="900"/>
              <a:buChar char="■"/>
            </a:pPr>
            <a:r>
              <a:rPr lang="en" sz="900"/>
              <a:t>There is no need to “rehash” to a larger allocation as more keys are added</a:t>
            </a:r>
            <a:endParaRPr sz="900"/>
          </a:p>
          <a:p>
            <a:pPr marL="1371600" lvl="2" indent="-285750" algn="l" rtl="0">
              <a:lnSpc>
                <a:spcPct val="115000"/>
              </a:lnSpc>
              <a:spcBef>
                <a:spcPts val="0"/>
              </a:spcBef>
              <a:spcAft>
                <a:spcPts val="0"/>
              </a:spcAft>
              <a:buSzPts val="900"/>
              <a:buChar char="■"/>
            </a:pPr>
            <a:r>
              <a:rPr lang="en" sz="900"/>
              <a:t>Unlike hash tables, prefixes can be easily found</a:t>
            </a:r>
            <a:endParaRPr sz="900"/>
          </a:p>
          <a:p>
            <a:pPr marL="914400" lvl="1" indent="-285750" algn="l" rtl="0">
              <a:lnSpc>
                <a:spcPct val="115000"/>
              </a:lnSpc>
              <a:spcBef>
                <a:spcPts val="0"/>
              </a:spcBef>
              <a:spcAft>
                <a:spcPts val="0"/>
              </a:spcAft>
              <a:buSzPts val="900"/>
              <a:buChar char="○"/>
            </a:pPr>
            <a:r>
              <a:rPr lang="en" sz="900"/>
              <a:t>Disadvantages of tries over hash tables:</a:t>
            </a:r>
            <a:endParaRPr sz="900"/>
          </a:p>
          <a:p>
            <a:pPr marL="1371600" lvl="2" indent="-285750" algn="l" rtl="0">
              <a:lnSpc>
                <a:spcPct val="115000"/>
              </a:lnSpc>
              <a:spcBef>
                <a:spcPts val="0"/>
              </a:spcBef>
              <a:spcAft>
                <a:spcPts val="0"/>
              </a:spcAft>
              <a:buSzPts val="900"/>
              <a:buChar char="■"/>
            </a:pPr>
            <a:r>
              <a:rPr lang="en" sz="900">
                <a:solidFill>
                  <a:schemeClr val="dk1"/>
                </a:solidFill>
              </a:rPr>
              <a:t>On average, hash tables are usually O(1) with O(m) spent evaluating the hash. On average, hash table is faster since there is less time needed to access memory.</a:t>
            </a:r>
            <a:endParaRPr sz="900"/>
          </a:p>
          <a:p>
            <a:pPr marL="1371600" lvl="2" indent="-285750" algn="l" rtl="0">
              <a:lnSpc>
                <a:spcPct val="115000"/>
              </a:lnSpc>
              <a:spcBef>
                <a:spcPts val="0"/>
              </a:spcBef>
              <a:spcAft>
                <a:spcPts val="0"/>
              </a:spcAft>
              <a:buSzPts val="900"/>
              <a:buChar char="■"/>
            </a:pPr>
            <a:r>
              <a:rPr lang="en" sz="900"/>
              <a:t>Some keys (eg numbers) can lead to long chains which are not particularly meaningful</a:t>
            </a:r>
            <a:endParaRPr sz="900"/>
          </a:p>
          <a:p>
            <a:pPr marL="0" lvl="0" indent="0" algn="l" rtl="0">
              <a:lnSpc>
                <a:spcPct val="115000"/>
              </a:lnSpc>
              <a:spcBef>
                <a:spcPts val="1000"/>
              </a:spcBef>
              <a:spcAft>
                <a:spcPts val="1000"/>
              </a:spcAft>
              <a:buNone/>
            </a:pPr>
            <a:endParaRPr sz="900"/>
          </a:p>
        </p:txBody>
      </p:sp>
      <p:pic>
        <p:nvPicPr>
          <p:cNvPr id="258" name="Google Shape;258;p34"/>
          <p:cNvPicPr preferRelativeResize="0"/>
          <p:nvPr/>
        </p:nvPicPr>
        <p:blipFill>
          <a:blip r:embed="rId3">
            <a:alphaModFix/>
          </a:blip>
          <a:stretch>
            <a:fillRect/>
          </a:stretch>
        </p:blipFill>
        <p:spPr>
          <a:xfrm>
            <a:off x="4899325" y="208838"/>
            <a:ext cx="4143569" cy="4760074"/>
          </a:xfrm>
          <a:prstGeom prst="rect">
            <a:avLst/>
          </a:prstGeom>
          <a:noFill/>
          <a:ln>
            <a:noFill/>
          </a:ln>
        </p:spPr>
      </p:pic>
      <p:pic>
        <p:nvPicPr>
          <p:cNvPr id="259" name="Google Shape;259;p34"/>
          <p:cNvPicPr preferRelativeResize="0"/>
          <p:nvPr/>
        </p:nvPicPr>
        <p:blipFill>
          <a:blip r:embed="rId4">
            <a:alphaModFix/>
          </a:blip>
          <a:stretch>
            <a:fillRect/>
          </a:stretch>
        </p:blipFill>
        <p:spPr>
          <a:xfrm>
            <a:off x="214675" y="3526211"/>
            <a:ext cx="4605000" cy="1442688"/>
          </a:xfrm>
          <a:prstGeom prst="rect">
            <a:avLst/>
          </a:prstGeom>
          <a:noFill/>
          <a:ln>
            <a:noFill/>
          </a:ln>
        </p:spPr>
      </p:pic>
      <p:sp>
        <p:nvSpPr>
          <p:cNvPr id="260" name="Google Shape;26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2" name="TextBox 1">
            <a:extLst>
              <a:ext uri="{FF2B5EF4-FFF2-40B4-BE49-F238E27FC236}">
                <a16:creationId xmlns:a16="http://schemas.microsoft.com/office/drawing/2014/main" id="{6BBCCAD8-BDE7-CADE-BBFE-C9F208C6B3A3}"/>
              </a:ext>
            </a:extLst>
          </p:cNvPr>
          <p:cNvSpPr txBox="1"/>
          <p:nvPr/>
        </p:nvSpPr>
        <p:spPr>
          <a:xfrm>
            <a:off x="8028528" y="4999845"/>
            <a:ext cx="1262628" cy="184666"/>
          </a:xfrm>
          <a:prstGeom prst="rect">
            <a:avLst/>
          </a:prstGeom>
          <a:noFill/>
        </p:spPr>
        <p:txBody>
          <a:bodyPr wrap="square" rtlCol="0">
            <a:spAutoFit/>
          </a:bodyPr>
          <a:lstStyle/>
          <a:p>
            <a:r>
              <a:rPr lang="en-US" sz="600" i="1" dirty="0"/>
              <a:t>Data Structures &amp; Algorithms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1000"/>
                                        <p:tgtEl>
                                          <p:spTgt spid="257"/>
                                        </p:tgtEl>
                                      </p:cBhvr>
                                    </p:animEffect>
                                  </p:childTnLst>
                                </p:cTn>
                              </p:par>
                              <p:par>
                                <p:cTn id="8" presetID="10" presetClass="entr" presetSubtype="0" fill="hold" nodeType="withEffect">
                                  <p:stCondLst>
                                    <p:cond delay="0"/>
                                  </p:stCondLst>
                                  <p:childTnLst>
                                    <p:set>
                                      <p:cBhvr>
                                        <p:cTn id="9" dur="1" fill="hold">
                                          <p:stCondLst>
                                            <p:cond delay="0"/>
                                          </p:stCondLst>
                                        </p:cTn>
                                        <p:tgtEl>
                                          <p:spTgt spid="258"/>
                                        </p:tgtEl>
                                        <p:attrNameLst>
                                          <p:attrName>style.visibility</p:attrName>
                                        </p:attrNameLst>
                                      </p:cBhvr>
                                      <p:to>
                                        <p:strVal val="visible"/>
                                      </p:to>
                                    </p:set>
                                    <p:animEffect transition="in" filter="fade">
                                      <p:cBhvr>
                                        <p:cTn id="10" dur="1000"/>
                                        <p:tgtEl>
                                          <p:spTgt spid="258"/>
                                        </p:tgtEl>
                                      </p:cBhvr>
                                    </p:animEffect>
                                  </p:childTnLst>
                                </p:cTn>
                              </p:par>
                              <p:par>
                                <p:cTn id="11" presetID="10" presetClass="entr" presetSubtype="0" fill="hold" nodeType="withEffect">
                                  <p:stCondLst>
                                    <p:cond delay="0"/>
                                  </p:stCondLst>
                                  <p:childTnLst>
                                    <p:set>
                                      <p:cBhvr>
                                        <p:cTn id="12" dur="1" fill="hold">
                                          <p:stCondLst>
                                            <p:cond delay="0"/>
                                          </p:stCondLst>
                                        </p:cTn>
                                        <p:tgtEl>
                                          <p:spTgt spid="259"/>
                                        </p:tgtEl>
                                        <p:attrNameLst>
                                          <p:attrName>style.visibility</p:attrName>
                                        </p:attrNameLst>
                                      </p:cBhvr>
                                      <p:to>
                                        <p:strVal val="visible"/>
                                      </p:to>
                                    </p:set>
                                    <p:animEffect transition="in" filter="fade">
                                      <p:cBhvr>
                                        <p:cTn id="13" dur="10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64"/>
        <p:cNvGrpSpPr/>
        <p:nvPr/>
      </p:nvGrpSpPr>
      <p:grpSpPr>
        <a:xfrm>
          <a:off x="0" y="0"/>
          <a:ext cx="0" cy="0"/>
          <a:chOff x="0" y="0"/>
          <a:chExt cx="0" cy="0"/>
        </a:xfrm>
      </p:grpSpPr>
      <p:sp>
        <p:nvSpPr>
          <p:cNvPr id="265" name="Google Shape;265;p35"/>
          <p:cNvSpPr txBox="1"/>
          <p:nvPr/>
        </p:nvSpPr>
        <p:spPr>
          <a:xfrm>
            <a:off x="-22475" y="17800"/>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is a python set? How is it different from a frozenset?</a:t>
            </a:r>
            <a:endParaRPr b="1" u="sng"/>
          </a:p>
        </p:txBody>
      </p:sp>
      <p:sp>
        <p:nvSpPr>
          <p:cNvPr id="266" name="Google Shape;266;p35"/>
          <p:cNvSpPr txBox="1"/>
          <p:nvPr/>
        </p:nvSpPr>
        <p:spPr>
          <a:xfrm>
            <a:off x="23775" y="393500"/>
            <a:ext cx="8765100" cy="456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 sz="1100" b="1"/>
              <a:t>Sets </a:t>
            </a:r>
            <a:r>
              <a:rPr lang="en" sz="1100"/>
              <a:t>are unordered, have unique elements, and mutable (but their elements within must be immutable). Some common methods are:</a:t>
            </a:r>
            <a:endParaRPr sz="1100"/>
          </a:p>
          <a:p>
            <a:pPr marL="457200" lvl="0" indent="-298450" algn="l" rtl="0">
              <a:lnSpc>
                <a:spcPct val="115000"/>
              </a:lnSpc>
              <a:spcBef>
                <a:spcPts val="1000"/>
              </a:spcBef>
              <a:spcAft>
                <a:spcPts val="0"/>
              </a:spcAft>
              <a:buSzPts val="1100"/>
              <a:buChar char="●"/>
            </a:pPr>
            <a:r>
              <a:rPr lang="en" sz="1100" b="1"/>
              <a:t>Creation</a:t>
            </a:r>
            <a:endParaRPr sz="1100" b="1"/>
          </a:p>
          <a:p>
            <a:pPr marL="914400" lvl="1" indent="-298450" algn="l" rtl="0">
              <a:lnSpc>
                <a:spcPct val="115000"/>
              </a:lnSpc>
              <a:spcBef>
                <a:spcPts val="0"/>
              </a:spcBef>
              <a:spcAft>
                <a:spcPts val="0"/>
              </a:spcAft>
              <a:buSzPts val="1100"/>
              <a:buChar char="○"/>
            </a:pPr>
            <a:r>
              <a:rPr lang="en" sz="1100"/>
              <a:t>X = set([1,2,3])</a:t>
            </a:r>
            <a:endParaRPr sz="1100"/>
          </a:p>
          <a:p>
            <a:pPr marL="914400" lvl="1" indent="-298450" algn="l" rtl="0">
              <a:lnSpc>
                <a:spcPct val="115000"/>
              </a:lnSpc>
              <a:spcBef>
                <a:spcPts val="0"/>
              </a:spcBef>
              <a:spcAft>
                <a:spcPts val="0"/>
              </a:spcAft>
              <a:buSzPts val="1100"/>
              <a:buChar char="○"/>
            </a:pPr>
            <a:r>
              <a:rPr lang="en" sz="1100"/>
              <a:t>X = {1,2,3}</a:t>
            </a:r>
            <a:endParaRPr sz="1100"/>
          </a:p>
          <a:p>
            <a:pPr marL="914400" lvl="1" indent="-298450" algn="l" rtl="0">
              <a:lnSpc>
                <a:spcPct val="115000"/>
              </a:lnSpc>
              <a:spcBef>
                <a:spcPts val="0"/>
              </a:spcBef>
              <a:spcAft>
                <a:spcPts val="0"/>
              </a:spcAft>
              <a:buSzPts val="1100"/>
              <a:buChar char="○"/>
            </a:pPr>
            <a:r>
              <a:rPr lang="en" sz="1100"/>
              <a:t>X = set()</a:t>
            </a:r>
            <a:endParaRPr sz="1100"/>
          </a:p>
          <a:p>
            <a:pPr marL="457200" lvl="0" indent="-298450" algn="l" rtl="0">
              <a:lnSpc>
                <a:spcPct val="115000"/>
              </a:lnSpc>
              <a:spcBef>
                <a:spcPts val="0"/>
              </a:spcBef>
              <a:spcAft>
                <a:spcPts val="0"/>
              </a:spcAft>
              <a:buSzPts val="1100"/>
              <a:buChar char="●"/>
            </a:pPr>
            <a:r>
              <a:rPr lang="en" sz="1100" b="1"/>
              <a:t>Modifying</a:t>
            </a:r>
            <a:endParaRPr sz="1100" b="1"/>
          </a:p>
          <a:p>
            <a:pPr marL="914400" lvl="1" indent="-298450" algn="l" rtl="0">
              <a:lnSpc>
                <a:spcPct val="115000"/>
              </a:lnSpc>
              <a:spcBef>
                <a:spcPts val="0"/>
              </a:spcBef>
              <a:spcAft>
                <a:spcPts val="0"/>
              </a:spcAft>
              <a:buSzPts val="1100"/>
              <a:buChar char="○"/>
            </a:pPr>
            <a:r>
              <a:rPr lang="en" sz="1100"/>
              <a:t>X.add(4)</a:t>
            </a:r>
            <a:endParaRPr sz="1100"/>
          </a:p>
          <a:p>
            <a:pPr marL="914400" lvl="1" indent="-298450" algn="l" rtl="0">
              <a:lnSpc>
                <a:spcPct val="115000"/>
              </a:lnSpc>
              <a:spcBef>
                <a:spcPts val="0"/>
              </a:spcBef>
              <a:spcAft>
                <a:spcPts val="0"/>
              </a:spcAft>
              <a:buSzPts val="1100"/>
              <a:buChar char="○"/>
            </a:pPr>
            <a:r>
              <a:rPr lang="en" sz="1100"/>
              <a:t>X.remove(4)</a:t>
            </a:r>
            <a:endParaRPr sz="1100"/>
          </a:p>
          <a:p>
            <a:pPr marL="457200" lvl="0" indent="-298450" algn="l" rtl="0">
              <a:lnSpc>
                <a:spcPct val="115000"/>
              </a:lnSpc>
              <a:spcBef>
                <a:spcPts val="0"/>
              </a:spcBef>
              <a:spcAft>
                <a:spcPts val="0"/>
              </a:spcAft>
              <a:buSzPts val="1100"/>
              <a:buChar char="●"/>
            </a:pPr>
            <a:r>
              <a:rPr lang="en" sz="1100" b="1"/>
              <a:t>Union of sets X1, X2</a:t>
            </a:r>
            <a:r>
              <a:rPr lang="en" sz="1100"/>
              <a:t>: X1 | X2</a:t>
            </a:r>
            <a:endParaRPr sz="1100"/>
          </a:p>
          <a:p>
            <a:pPr marL="457200" lvl="0" indent="-298450" algn="l" rtl="0">
              <a:lnSpc>
                <a:spcPct val="115000"/>
              </a:lnSpc>
              <a:spcBef>
                <a:spcPts val="0"/>
              </a:spcBef>
              <a:spcAft>
                <a:spcPts val="0"/>
              </a:spcAft>
              <a:buSzPts val="1100"/>
              <a:buChar char="●"/>
            </a:pPr>
            <a:r>
              <a:rPr lang="en" sz="1100" b="1">
                <a:solidFill>
                  <a:schemeClr val="dk1"/>
                </a:solidFill>
              </a:rPr>
              <a:t>Intersection of sets X1, X2</a:t>
            </a:r>
            <a:r>
              <a:rPr lang="en" sz="1100">
                <a:solidFill>
                  <a:schemeClr val="dk1"/>
                </a:solidFill>
              </a:rPr>
              <a:t>: X1 &amp; X2</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Difference of sets X1, X2</a:t>
            </a:r>
            <a:r>
              <a:rPr lang="en" sz="1100">
                <a:solidFill>
                  <a:schemeClr val="dk1"/>
                </a:solidFill>
              </a:rPr>
              <a:t>: X1 - X2</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XOR of sets X1, X2</a:t>
            </a:r>
            <a:r>
              <a:rPr lang="en" sz="1100">
                <a:solidFill>
                  <a:schemeClr val="dk1"/>
                </a:solidFill>
              </a:rPr>
              <a:t>: X1 ^ X2</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X1 is a subset of X2</a:t>
            </a:r>
            <a:r>
              <a:rPr lang="en" sz="1100">
                <a:solidFill>
                  <a:schemeClr val="dk1"/>
                </a:solidFill>
              </a:rPr>
              <a:t>: X1 &lt;= X2</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rPr>
              <a:t>Similar with superset</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rPr>
              <a:t>To enforce strict subset, drop the =</a:t>
            </a:r>
            <a:endParaRPr sz="1100">
              <a:solidFill>
                <a:schemeClr val="dk1"/>
              </a:solidFill>
            </a:endParaRPr>
          </a:p>
          <a:p>
            <a:pPr marL="0" lvl="0" indent="0" algn="l" rtl="0">
              <a:lnSpc>
                <a:spcPct val="115000"/>
              </a:lnSpc>
              <a:spcBef>
                <a:spcPts val="1000"/>
              </a:spcBef>
              <a:spcAft>
                <a:spcPts val="0"/>
              </a:spcAft>
              <a:buNone/>
            </a:pPr>
            <a:endParaRPr sz="1100">
              <a:solidFill>
                <a:schemeClr val="dk1"/>
              </a:solidFill>
            </a:endParaRPr>
          </a:p>
          <a:p>
            <a:pPr marL="0" lvl="0" indent="0" algn="l" rtl="0">
              <a:lnSpc>
                <a:spcPct val="115000"/>
              </a:lnSpc>
              <a:spcBef>
                <a:spcPts val="1000"/>
              </a:spcBef>
              <a:spcAft>
                <a:spcPts val="0"/>
              </a:spcAft>
              <a:buNone/>
            </a:pPr>
            <a:r>
              <a:rPr lang="en" sz="1100">
                <a:solidFill>
                  <a:schemeClr val="dk1"/>
                </a:solidFill>
              </a:rPr>
              <a:t>A </a:t>
            </a:r>
            <a:r>
              <a:rPr lang="en" sz="1100" b="1">
                <a:solidFill>
                  <a:schemeClr val="dk1"/>
                </a:solidFill>
              </a:rPr>
              <a:t>frozenset </a:t>
            </a:r>
            <a:r>
              <a:rPr lang="en" sz="1100">
                <a:solidFill>
                  <a:schemeClr val="dk1"/>
                </a:solidFill>
              </a:rPr>
              <a:t>is similar to a set, but is immutable. So, a set can’t contain sets, but can contain frozensets.</a:t>
            </a:r>
            <a:endParaRPr sz="1100">
              <a:solidFill>
                <a:schemeClr val="dk1"/>
              </a:solidFill>
            </a:endParaRPr>
          </a:p>
          <a:p>
            <a:pPr marL="457200" lvl="0" indent="-298450" algn="l" rtl="0">
              <a:lnSpc>
                <a:spcPct val="115000"/>
              </a:lnSpc>
              <a:spcBef>
                <a:spcPts val="1000"/>
              </a:spcBef>
              <a:spcAft>
                <a:spcPts val="0"/>
              </a:spcAft>
              <a:buClr>
                <a:schemeClr val="dk1"/>
              </a:buClr>
              <a:buSzPts val="1100"/>
              <a:buChar char="●"/>
            </a:pPr>
            <a:r>
              <a:rPr lang="en" sz="1100">
                <a:solidFill>
                  <a:schemeClr val="dk1"/>
                </a:solidFill>
              </a:rPr>
              <a:t>To create, use x = frozenset([1,2,3]). The argument must be an iterable, so frozenset(1) or frozenset(1,2) won’t work.</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All the set operations still work, eg frozenset([1,2]) | frozenset([2,3]) = frozenset([1,2,3]). However, because they’re immutable, you can’t add or remove.</a:t>
            </a:r>
            <a:endParaRPr sz="1100">
              <a:solidFill>
                <a:schemeClr val="dk1"/>
              </a:solidFill>
            </a:endParaRPr>
          </a:p>
        </p:txBody>
      </p:sp>
      <p:sp>
        <p:nvSpPr>
          <p:cNvPr id="267" name="Google Shape;267;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2" name="TextBox 1">
            <a:extLst>
              <a:ext uri="{FF2B5EF4-FFF2-40B4-BE49-F238E27FC236}">
                <a16:creationId xmlns:a16="http://schemas.microsoft.com/office/drawing/2014/main" id="{C2414D8E-613C-2226-5C2D-4483339014BE}"/>
              </a:ext>
            </a:extLst>
          </p:cNvPr>
          <p:cNvSpPr txBox="1"/>
          <p:nvPr/>
        </p:nvSpPr>
        <p:spPr>
          <a:xfrm>
            <a:off x="8028528" y="4999845"/>
            <a:ext cx="1262628" cy="184666"/>
          </a:xfrm>
          <a:prstGeom prst="rect">
            <a:avLst/>
          </a:prstGeom>
          <a:noFill/>
        </p:spPr>
        <p:txBody>
          <a:bodyPr wrap="square" rtlCol="0">
            <a:spAutoFit/>
          </a:bodyPr>
          <a:lstStyle/>
          <a:p>
            <a:r>
              <a:rPr lang="en-US" sz="600" i="1" dirty="0"/>
              <a:t>Data Structures &amp; Algorithms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10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1"/>
        <p:cNvGrpSpPr/>
        <p:nvPr/>
      </p:nvGrpSpPr>
      <p:grpSpPr>
        <a:xfrm>
          <a:off x="0" y="0"/>
          <a:ext cx="0" cy="0"/>
          <a:chOff x="0" y="0"/>
          <a:chExt cx="0" cy="0"/>
        </a:xfrm>
      </p:grpSpPr>
      <p:sp>
        <p:nvSpPr>
          <p:cNvPr id="272" name="Google Shape;272;p36"/>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are 3 ways to describe a graph?</a:t>
            </a:r>
            <a:endParaRPr b="1" u="sng"/>
          </a:p>
        </p:txBody>
      </p:sp>
      <p:sp>
        <p:nvSpPr>
          <p:cNvPr id="273" name="Google Shape;273;p36"/>
          <p:cNvSpPr txBox="1"/>
          <p:nvPr/>
        </p:nvSpPr>
        <p:spPr>
          <a:xfrm>
            <a:off x="-33122" y="132785"/>
            <a:ext cx="8765100" cy="11436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000"/>
              </a:spcBef>
              <a:spcAft>
                <a:spcPts val="0"/>
              </a:spcAft>
              <a:buSzPts val="1400"/>
              <a:buChar char="●"/>
            </a:pPr>
            <a:r>
              <a:rPr lang="en"/>
              <a:t>Directly in the node class </a:t>
            </a:r>
            <a:endParaRPr/>
          </a:p>
          <a:p>
            <a:pPr marL="457200" lvl="0" indent="-317500" algn="l" rtl="0">
              <a:lnSpc>
                <a:spcPct val="115000"/>
              </a:lnSpc>
              <a:spcBef>
                <a:spcPts val="0"/>
              </a:spcBef>
              <a:spcAft>
                <a:spcPts val="0"/>
              </a:spcAft>
              <a:buSzPts val="1400"/>
              <a:buChar char="●"/>
            </a:pPr>
            <a:r>
              <a:rPr lang="en"/>
              <a:t>As an adjacency list</a:t>
            </a:r>
            <a:endParaRPr/>
          </a:p>
          <a:p>
            <a:pPr marL="457200" lvl="0" indent="-317500" algn="l" rtl="0">
              <a:lnSpc>
                <a:spcPct val="115000"/>
              </a:lnSpc>
              <a:spcBef>
                <a:spcPts val="0"/>
              </a:spcBef>
              <a:spcAft>
                <a:spcPts val="0"/>
              </a:spcAft>
              <a:buSzPts val="1400"/>
              <a:buChar char="●"/>
            </a:pPr>
            <a:r>
              <a:rPr lang="en"/>
              <a:t>As an adjacency matrix, where a true value at matrix[i][j] represents an edge from node i to node j (ie, column node -&gt; row node).</a:t>
            </a:r>
            <a:endParaRPr/>
          </a:p>
        </p:txBody>
      </p:sp>
      <p:pic>
        <p:nvPicPr>
          <p:cNvPr id="274" name="Google Shape;274;p36"/>
          <p:cNvPicPr preferRelativeResize="0"/>
          <p:nvPr/>
        </p:nvPicPr>
        <p:blipFill>
          <a:blip r:embed="rId3">
            <a:alphaModFix/>
          </a:blip>
          <a:stretch>
            <a:fillRect/>
          </a:stretch>
        </p:blipFill>
        <p:spPr>
          <a:xfrm>
            <a:off x="152400" y="1428778"/>
            <a:ext cx="2499000" cy="1553625"/>
          </a:xfrm>
          <a:prstGeom prst="rect">
            <a:avLst/>
          </a:prstGeom>
          <a:noFill/>
          <a:ln>
            <a:noFill/>
          </a:ln>
        </p:spPr>
      </p:pic>
      <p:pic>
        <p:nvPicPr>
          <p:cNvPr id="275" name="Google Shape;275;p36"/>
          <p:cNvPicPr preferRelativeResize="0"/>
          <p:nvPr/>
        </p:nvPicPr>
        <p:blipFill>
          <a:blip r:embed="rId4">
            <a:alphaModFix/>
          </a:blip>
          <a:stretch>
            <a:fillRect/>
          </a:stretch>
        </p:blipFill>
        <p:spPr>
          <a:xfrm>
            <a:off x="3131450" y="1428777"/>
            <a:ext cx="843173" cy="1553625"/>
          </a:xfrm>
          <a:prstGeom prst="rect">
            <a:avLst/>
          </a:prstGeom>
          <a:noFill/>
          <a:ln>
            <a:noFill/>
          </a:ln>
        </p:spPr>
      </p:pic>
      <p:pic>
        <p:nvPicPr>
          <p:cNvPr id="276" name="Google Shape;276;p36"/>
          <p:cNvPicPr preferRelativeResize="0"/>
          <p:nvPr/>
        </p:nvPicPr>
        <p:blipFill>
          <a:blip r:embed="rId5">
            <a:alphaModFix/>
          </a:blip>
          <a:stretch>
            <a:fillRect/>
          </a:stretch>
        </p:blipFill>
        <p:spPr>
          <a:xfrm>
            <a:off x="152397" y="3290122"/>
            <a:ext cx="5723300" cy="1710325"/>
          </a:xfrm>
          <a:prstGeom prst="rect">
            <a:avLst/>
          </a:prstGeom>
          <a:noFill/>
          <a:ln>
            <a:noFill/>
          </a:ln>
        </p:spPr>
      </p:pic>
      <p:sp>
        <p:nvSpPr>
          <p:cNvPr id="277" name="Google Shape;277;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2" name="TextBox 1">
            <a:extLst>
              <a:ext uri="{FF2B5EF4-FFF2-40B4-BE49-F238E27FC236}">
                <a16:creationId xmlns:a16="http://schemas.microsoft.com/office/drawing/2014/main" id="{518EE451-D34F-7EB4-1D10-8338DDDEAB45}"/>
              </a:ext>
            </a:extLst>
          </p:cNvPr>
          <p:cNvSpPr txBox="1"/>
          <p:nvPr/>
        </p:nvSpPr>
        <p:spPr>
          <a:xfrm>
            <a:off x="8028528" y="4999845"/>
            <a:ext cx="1262628" cy="184666"/>
          </a:xfrm>
          <a:prstGeom prst="rect">
            <a:avLst/>
          </a:prstGeom>
          <a:noFill/>
        </p:spPr>
        <p:txBody>
          <a:bodyPr wrap="square" rtlCol="0">
            <a:spAutoFit/>
          </a:bodyPr>
          <a:lstStyle/>
          <a:p>
            <a:r>
              <a:rPr lang="en-US" sz="600" i="1" dirty="0"/>
              <a:t>Data Structures &amp; Algorithms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1000"/>
                                        <p:tgtEl>
                                          <p:spTgt spid="273"/>
                                        </p:tgtEl>
                                      </p:cBhvr>
                                    </p:animEffect>
                                  </p:childTnLst>
                                </p:cTn>
                              </p:par>
                              <p:par>
                                <p:cTn id="8" presetID="10" presetClass="entr" presetSubtype="0" fill="hold" nodeType="withEffect">
                                  <p:stCondLst>
                                    <p:cond delay="0"/>
                                  </p:stCondLst>
                                  <p:childTnLst>
                                    <p:set>
                                      <p:cBhvr>
                                        <p:cTn id="9" dur="1" fill="hold">
                                          <p:stCondLst>
                                            <p:cond delay="0"/>
                                          </p:stCondLst>
                                        </p:cTn>
                                        <p:tgtEl>
                                          <p:spTgt spid="274"/>
                                        </p:tgtEl>
                                        <p:attrNameLst>
                                          <p:attrName>style.visibility</p:attrName>
                                        </p:attrNameLst>
                                      </p:cBhvr>
                                      <p:to>
                                        <p:strVal val="visible"/>
                                      </p:to>
                                    </p:set>
                                    <p:animEffect transition="in" filter="fade">
                                      <p:cBhvr>
                                        <p:cTn id="10" dur="1000"/>
                                        <p:tgtEl>
                                          <p:spTgt spid="274"/>
                                        </p:tgtEl>
                                      </p:cBhvr>
                                    </p:animEffect>
                                  </p:childTnLst>
                                </p:cTn>
                              </p:par>
                              <p:par>
                                <p:cTn id="11" presetID="10" presetClass="entr" presetSubtype="0" fill="hold" nodeType="withEffect">
                                  <p:stCondLst>
                                    <p:cond delay="0"/>
                                  </p:stCondLst>
                                  <p:childTnLst>
                                    <p:set>
                                      <p:cBhvr>
                                        <p:cTn id="12" dur="1" fill="hold">
                                          <p:stCondLst>
                                            <p:cond delay="0"/>
                                          </p:stCondLst>
                                        </p:cTn>
                                        <p:tgtEl>
                                          <p:spTgt spid="275"/>
                                        </p:tgtEl>
                                        <p:attrNameLst>
                                          <p:attrName>style.visibility</p:attrName>
                                        </p:attrNameLst>
                                      </p:cBhvr>
                                      <p:to>
                                        <p:strVal val="visible"/>
                                      </p:to>
                                    </p:set>
                                    <p:animEffect transition="in" filter="fade">
                                      <p:cBhvr>
                                        <p:cTn id="13" dur="1000"/>
                                        <p:tgtEl>
                                          <p:spTgt spid="275"/>
                                        </p:tgtEl>
                                      </p:cBhvr>
                                    </p:animEffect>
                                  </p:childTnLst>
                                </p:cTn>
                              </p:par>
                              <p:par>
                                <p:cTn id="14" presetID="10" presetClass="entr" presetSubtype="0" fill="hold" nodeType="withEffect">
                                  <p:stCondLst>
                                    <p:cond delay="0"/>
                                  </p:stCondLst>
                                  <p:childTnLst>
                                    <p:set>
                                      <p:cBhvr>
                                        <p:cTn id="15" dur="1" fill="hold">
                                          <p:stCondLst>
                                            <p:cond delay="0"/>
                                          </p:stCondLst>
                                        </p:cTn>
                                        <p:tgtEl>
                                          <p:spTgt spid="276"/>
                                        </p:tgtEl>
                                        <p:attrNameLst>
                                          <p:attrName>style.visibility</p:attrName>
                                        </p:attrNameLst>
                                      </p:cBhvr>
                                      <p:to>
                                        <p:strVal val="visible"/>
                                      </p:to>
                                    </p:set>
                                    <p:animEffect transition="in" filter="fade">
                                      <p:cBhvr>
                                        <p:cTn id="16" dur="10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81"/>
        <p:cNvGrpSpPr/>
        <p:nvPr/>
      </p:nvGrpSpPr>
      <p:grpSpPr>
        <a:xfrm>
          <a:off x="0" y="0"/>
          <a:ext cx="0" cy="0"/>
          <a:chOff x="0" y="0"/>
          <a:chExt cx="0" cy="0"/>
        </a:xfrm>
      </p:grpSpPr>
      <p:sp>
        <p:nvSpPr>
          <p:cNvPr id="282" name="Google Shape;282;p37"/>
          <p:cNvSpPr txBox="1"/>
          <p:nvPr/>
        </p:nvSpPr>
        <p:spPr>
          <a:xfrm>
            <a:off x="-56613" y="-115297"/>
            <a:ext cx="899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Define the following terms: </a:t>
            </a:r>
            <a:r>
              <a:rPr lang="en" b="1" u="sng">
                <a:solidFill>
                  <a:schemeClr val="dk1"/>
                </a:solidFill>
              </a:rPr>
              <a:t>Optimal Substructure, Dynamic Programming, </a:t>
            </a:r>
            <a:r>
              <a:rPr lang="en" b="1" u="sng"/>
              <a:t>Bottom-up/Top-down recursion, </a:t>
            </a:r>
            <a:r>
              <a:rPr lang="en" b="1" u="sng">
                <a:solidFill>
                  <a:schemeClr val="dk1"/>
                </a:solidFill>
              </a:rPr>
              <a:t>Tabulation, and </a:t>
            </a:r>
            <a:r>
              <a:rPr lang="en" b="1" u="sng"/>
              <a:t>Memoization. How do you calculate the runtime for recursive algorithms?</a:t>
            </a:r>
            <a:endParaRPr b="1" u="sng"/>
          </a:p>
        </p:txBody>
      </p:sp>
      <p:sp>
        <p:nvSpPr>
          <p:cNvPr id="283" name="Google Shape;283;p37"/>
          <p:cNvSpPr txBox="1"/>
          <p:nvPr/>
        </p:nvSpPr>
        <p:spPr>
          <a:xfrm>
            <a:off x="106828" y="4241760"/>
            <a:ext cx="8765100" cy="5817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000"/>
              </a:spcBef>
              <a:spcAft>
                <a:spcPts val="0"/>
              </a:spcAft>
              <a:buSzPts val="1200"/>
              <a:buChar char="●"/>
            </a:pPr>
            <a:r>
              <a:rPr lang="en" sz="1200"/>
              <a:t>When figuring out time complexity for recursion, multiply number of recursive calls with the time it takes for each result/call.</a:t>
            </a:r>
            <a:endParaRPr sz="1200"/>
          </a:p>
        </p:txBody>
      </p:sp>
      <p:sp>
        <p:nvSpPr>
          <p:cNvPr id="284" name="Google Shape;284;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pic>
        <p:nvPicPr>
          <p:cNvPr id="285" name="Google Shape;285;p37"/>
          <p:cNvPicPr preferRelativeResize="0"/>
          <p:nvPr/>
        </p:nvPicPr>
        <p:blipFill>
          <a:blip r:embed="rId3">
            <a:alphaModFix/>
          </a:blip>
          <a:stretch>
            <a:fillRect/>
          </a:stretch>
        </p:blipFill>
        <p:spPr>
          <a:xfrm>
            <a:off x="332750" y="500303"/>
            <a:ext cx="4694252" cy="3436656"/>
          </a:xfrm>
          <a:prstGeom prst="rect">
            <a:avLst/>
          </a:prstGeom>
          <a:noFill/>
          <a:ln>
            <a:noFill/>
          </a:ln>
        </p:spPr>
      </p:pic>
      <p:sp>
        <p:nvSpPr>
          <p:cNvPr id="2" name="TextBox 1">
            <a:extLst>
              <a:ext uri="{FF2B5EF4-FFF2-40B4-BE49-F238E27FC236}">
                <a16:creationId xmlns:a16="http://schemas.microsoft.com/office/drawing/2014/main" id="{C29F9B48-19BF-5896-8514-3EFE90EA9E80}"/>
              </a:ext>
            </a:extLst>
          </p:cNvPr>
          <p:cNvSpPr txBox="1"/>
          <p:nvPr/>
        </p:nvSpPr>
        <p:spPr>
          <a:xfrm>
            <a:off x="8028528" y="4999845"/>
            <a:ext cx="1262628" cy="184666"/>
          </a:xfrm>
          <a:prstGeom prst="rect">
            <a:avLst/>
          </a:prstGeom>
          <a:noFill/>
        </p:spPr>
        <p:txBody>
          <a:bodyPr wrap="square" rtlCol="0">
            <a:spAutoFit/>
          </a:bodyPr>
          <a:lstStyle/>
          <a:p>
            <a:r>
              <a:rPr lang="en-US" sz="600" i="1" dirty="0"/>
              <a:t>Data Structures &amp; Algorithms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1000"/>
                                        <p:tgtEl>
                                          <p:spTgt spid="283"/>
                                        </p:tgtEl>
                                      </p:cBhvr>
                                    </p:animEffect>
                                  </p:childTnLst>
                                </p:cTn>
                              </p:par>
                              <p:par>
                                <p:cTn id="8" presetID="1" presetClass="entr" presetSubtype="0" fill="hold" nodeType="withEffect">
                                  <p:stCondLst>
                                    <p:cond delay="0"/>
                                  </p:stCondLst>
                                  <p:childTnLst>
                                    <p:set>
                                      <p:cBhvr>
                                        <p:cTn id="9" dur="1" fill="hold">
                                          <p:stCondLst>
                                            <p:cond delay="0"/>
                                          </p:stCondLst>
                                        </p:cTn>
                                        <p:tgtEl>
                                          <p:spTgt spid="2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89"/>
        <p:cNvGrpSpPr/>
        <p:nvPr/>
      </p:nvGrpSpPr>
      <p:grpSpPr>
        <a:xfrm>
          <a:off x="0" y="0"/>
          <a:ext cx="0" cy="0"/>
          <a:chOff x="0" y="0"/>
          <a:chExt cx="0" cy="0"/>
        </a:xfrm>
      </p:grpSpPr>
      <p:sp>
        <p:nvSpPr>
          <p:cNvPr id="290" name="Google Shape;290;p38"/>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Implement fib(n) using 2 flavors of dynamic programming: memoization and tabulation. </a:t>
            </a:r>
            <a:endParaRPr b="1" u="sng" dirty="0"/>
          </a:p>
        </p:txBody>
      </p:sp>
      <p:pic>
        <p:nvPicPr>
          <p:cNvPr id="291" name="Google Shape;291;p38"/>
          <p:cNvPicPr preferRelativeResize="0"/>
          <p:nvPr/>
        </p:nvPicPr>
        <p:blipFill>
          <a:blip r:embed="rId3">
            <a:alphaModFix/>
          </a:blip>
          <a:stretch>
            <a:fillRect/>
          </a:stretch>
        </p:blipFill>
        <p:spPr>
          <a:xfrm>
            <a:off x="152400" y="437303"/>
            <a:ext cx="4578063" cy="4553797"/>
          </a:xfrm>
          <a:prstGeom prst="rect">
            <a:avLst/>
          </a:prstGeom>
          <a:noFill/>
          <a:ln>
            <a:noFill/>
          </a:ln>
        </p:spPr>
      </p:pic>
      <p:sp>
        <p:nvSpPr>
          <p:cNvPr id="292" name="Google Shape;292;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2" name="TextBox 1">
            <a:extLst>
              <a:ext uri="{FF2B5EF4-FFF2-40B4-BE49-F238E27FC236}">
                <a16:creationId xmlns:a16="http://schemas.microsoft.com/office/drawing/2014/main" id="{3D1D1137-B00A-7110-F796-67904CAA1447}"/>
              </a:ext>
            </a:extLst>
          </p:cNvPr>
          <p:cNvSpPr txBox="1"/>
          <p:nvPr/>
        </p:nvSpPr>
        <p:spPr>
          <a:xfrm>
            <a:off x="8028528" y="4999845"/>
            <a:ext cx="1262628" cy="184666"/>
          </a:xfrm>
          <a:prstGeom prst="rect">
            <a:avLst/>
          </a:prstGeom>
          <a:noFill/>
        </p:spPr>
        <p:txBody>
          <a:bodyPr wrap="square" rtlCol="0">
            <a:spAutoFit/>
          </a:bodyPr>
          <a:lstStyle/>
          <a:p>
            <a:r>
              <a:rPr lang="en-US" sz="600" i="1" dirty="0"/>
              <a:t>Data Structures &amp; Algorithms</a:t>
            </a:r>
          </a:p>
        </p:txBody>
      </p:sp>
      <p:pic>
        <p:nvPicPr>
          <p:cNvPr id="4" name="Picture 3">
            <a:extLst>
              <a:ext uri="{FF2B5EF4-FFF2-40B4-BE49-F238E27FC236}">
                <a16:creationId xmlns:a16="http://schemas.microsoft.com/office/drawing/2014/main" id="{03B55477-5AA2-EE0F-733C-EF915F8B1236}"/>
              </a:ext>
            </a:extLst>
          </p:cNvPr>
          <p:cNvPicPr>
            <a:picLocks noChangeAspect="1"/>
          </p:cNvPicPr>
          <p:nvPr/>
        </p:nvPicPr>
        <p:blipFill>
          <a:blip r:embed="rId4"/>
          <a:stretch>
            <a:fillRect/>
          </a:stretch>
        </p:blipFill>
        <p:spPr>
          <a:xfrm>
            <a:off x="4875510" y="661327"/>
            <a:ext cx="4145648" cy="13206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1"/>
                                        </p:tgtEl>
                                        <p:attrNameLst>
                                          <p:attrName>style.visibility</p:attrName>
                                        </p:attrNameLst>
                                      </p:cBhvr>
                                      <p:to>
                                        <p:strVal val="visible"/>
                                      </p:to>
                                    </p:set>
                                    <p:animEffect transition="in" filter="fade">
                                      <p:cBhvr>
                                        <p:cTn id="7" dur="1000"/>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04"/>
        <p:cNvGrpSpPr/>
        <p:nvPr/>
      </p:nvGrpSpPr>
      <p:grpSpPr>
        <a:xfrm>
          <a:off x="0" y="0"/>
          <a:ext cx="0" cy="0"/>
          <a:chOff x="0" y="0"/>
          <a:chExt cx="0" cy="0"/>
        </a:xfrm>
      </p:grpSpPr>
      <p:sp>
        <p:nvSpPr>
          <p:cNvPr id="305" name="Google Shape;305;p40"/>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Implement binary search.</a:t>
            </a:r>
            <a:endParaRPr b="1" u="sng"/>
          </a:p>
        </p:txBody>
      </p:sp>
      <p:sp>
        <p:nvSpPr>
          <p:cNvPr id="306" name="Google Shape;306;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pic>
        <p:nvPicPr>
          <p:cNvPr id="307" name="Google Shape;307;p40"/>
          <p:cNvPicPr preferRelativeResize="0"/>
          <p:nvPr/>
        </p:nvPicPr>
        <p:blipFill>
          <a:blip r:embed="rId3">
            <a:alphaModFix/>
          </a:blip>
          <a:stretch>
            <a:fillRect/>
          </a:stretch>
        </p:blipFill>
        <p:spPr>
          <a:xfrm>
            <a:off x="100600" y="294850"/>
            <a:ext cx="4368400" cy="3583126"/>
          </a:xfrm>
          <a:prstGeom prst="rect">
            <a:avLst/>
          </a:prstGeom>
          <a:noFill/>
          <a:ln>
            <a:noFill/>
          </a:ln>
        </p:spPr>
      </p:pic>
      <p:sp>
        <p:nvSpPr>
          <p:cNvPr id="2" name="TextBox 1">
            <a:extLst>
              <a:ext uri="{FF2B5EF4-FFF2-40B4-BE49-F238E27FC236}">
                <a16:creationId xmlns:a16="http://schemas.microsoft.com/office/drawing/2014/main" id="{DDEDB2EE-53B4-6A63-08A1-58D80031CC18}"/>
              </a:ext>
            </a:extLst>
          </p:cNvPr>
          <p:cNvSpPr txBox="1"/>
          <p:nvPr/>
        </p:nvSpPr>
        <p:spPr>
          <a:xfrm>
            <a:off x="8028528" y="4999845"/>
            <a:ext cx="1262628" cy="184666"/>
          </a:xfrm>
          <a:prstGeom prst="rect">
            <a:avLst/>
          </a:prstGeom>
          <a:noFill/>
        </p:spPr>
        <p:txBody>
          <a:bodyPr wrap="square" rtlCol="0">
            <a:spAutoFit/>
          </a:bodyPr>
          <a:lstStyle/>
          <a:p>
            <a:r>
              <a:rPr lang="en-US" sz="600" i="1" dirty="0"/>
              <a:t>Data Structures &amp; Algorithms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17"/>
        <p:cNvGrpSpPr/>
        <p:nvPr/>
      </p:nvGrpSpPr>
      <p:grpSpPr>
        <a:xfrm>
          <a:off x="0" y="0"/>
          <a:ext cx="0" cy="0"/>
          <a:chOff x="0" y="0"/>
          <a:chExt cx="0" cy="0"/>
        </a:xfrm>
      </p:grpSpPr>
      <p:sp>
        <p:nvSpPr>
          <p:cNvPr id="118" name="Google Shape;118;p22"/>
          <p:cNvSpPr txBox="1"/>
          <p:nvPr/>
        </p:nvSpPr>
        <p:spPr>
          <a:xfrm>
            <a:off x="-22475" y="17800"/>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Define the complexity of lists. Is it a dynamic or static array (and, what’s the difference between them)?</a:t>
            </a:r>
            <a:endParaRPr b="1" u="sng"/>
          </a:p>
        </p:txBody>
      </p:sp>
      <p:pic>
        <p:nvPicPr>
          <p:cNvPr id="119" name="Google Shape;119;p22"/>
          <p:cNvPicPr preferRelativeResize="0"/>
          <p:nvPr/>
        </p:nvPicPr>
        <p:blipFill>
          <a:blip r:embed="rId3">
            <a:alphaModFix/>
          </a:blip>
          <a:stretch>
            <a:fillRect/>
          </a:stretch>
        </p:blipFill>
        <p:spPr>
          <a:xfrm>
            <a:off x="152400" y="2150775"/>
            <a:ext cx="8839200" cy="930079"/>
          </a:xfrm>
          <a:prstGeom prst="rect">
            <a:avLst/>
          </a:prstGeom>
          <a:noFill/>
          <a:ln>
            <a:noFill/>
          </a:ln>
        </p:spPr>
      </p:pic>
      <p:pic>
        <p:nvPicPr>
          <p:cNvPr id="120" name="Google Shape;120;p22"/>
          <p:cNvPicPr preferRelativeResize="0"/>
          <p:nvPr/>
        </p:nvPicPr>
        <p:blipFill>
          <a:blip r:embed="rId4">
            <a:alphaModFix/>
          </a:blip>
          <a:stretch>
            <a:fillRect/>
          </a:stretch>
        </p:blipFill>
        <p:spPr>
          <a:xfrm>
            <a:off x="152400" y="3080854"/>
            <a:ext cx="8839199" cy="284241"/>
          </a:xfrm>
          <a:prstGeom prst="rect">
            <a:avLst/>
          </a:prstGeom>
          <a:noFill/>
          <a:ln>
            <a:noFill/>
          </a:ln>
        </p:spPr>
      </p:pic>
      <p:sp>
        <p:nvSpPr>
          <p:cNvPr id="121" name="Google Shape;121;p22"/>
          <p:cNvSpPr txBox="1"/>
          <p:nvPr/>
        </p:nvSpPr>
        <p:spPr>
          <a:xfrm>
            <a:off x="255175" y="3061925"/>
            <a:ext cx="82458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Notes:</a:t>
            </a:r>
            <a:endParaRPr/>
          </a:p>
          <a:p>
            <a:pPr marL="457200" lvl="0" indent="-317500" algn="l" rtl="0">
              <a:spcBef>
                <a:spcPts val="0"/>
              </a:spcBef>
              <a:spcAft>
                <a:spcPts val="0"/>
              </a:spcAft>
              <a:buSzPts val="1400"/>
              <a:buChar char="●"/>
            </a:pPr>
            <a:r>
              <a:rPr lang="en"/>
              <a:t>Largest costs come from growing beyond the current allocation, and inserting/deleting near the beginning (since everything after must move)</a:t>
            </a:r>
            <a:endParaRPr/>
          </a:p>
          <a:p>
            <a:pPr marL="914400" lvl="1" indent="-317500" algn="l" rtl="0">
              <a:spcBef>
                <a:spcPts val="0"/>
              </a:spcBef>
              <a:spcAft>
                <a:spcPts val="0"/>
              </a:spcAft>
              <a:buSzPts val="1400"/>
              <a:buChar char="○"/>
            </a:pPr>
            <a:r>
              <a:rPr lang="en"/>
              <a:t>Eg, Append or pop </a:t>
            </a:r>
            <a:r>
              <a:rPr lang="en" b="1"/>
              <a:t>at end</a:t>
            </a:r>
            <a:r>
              <a:rPr lang="en"/>
              <a:t> is O(1) amoritized (but, O(n) if a resize is needed)</a:t>
            </a:r>
            <a:endParaRPr/>
          </a:p>
        </p:txBody>
      </p:sp>
      <p:sp>
        <p:nvSpPr>
          <p:cNvPr id="122" name="Google Shape;122;p22"/>
          <p:cNvSpPr txBox="1"/>
          <p:nvPr/>
        </p:nvSpPr>
        <p:spPr>
          <a:xfrm>
            <a:off x="84300" y="761038"/>
            <a:ext cx="8975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dk1"/>
                </a:solidFill>
              </a:rPr>
              <a:t>Static arrays</a:t>
            </a:r>
            <a:r>
              <a:rPr lang="en" dirty="0">
                <a:solidFill>
                  <a:schemeClr val="dk1"/>
                </a:solidFill>
              </a:rPr>
              <a:t> require you to state the size up front, and cannot change. </a:t>
            </a:r>
            <a:r>
              <a:rPr lang="en" b="1" dirty="0">
                <a:solidFill>
                  <a:schemeClr val="dk1"/>
                </a:solidFill>
              </a:rPr>
              <a:t>Dynamic arrays</a:t>
            </a:r>
            <a:r>
              <a:rPr lang="en" dirty="0">
                <a:solidFill>
                  <a:schemeClr val="dk1"/>
                </a:solidFill>
              </a:rPr>
              <a:t> (the case in python) have an “underlying capacity”, which can automatically grow as you add items to it. Both use </a:t>
            </a:r>
            <a:r>
              <a:rPr lang="en" b="1" dirty="0">
                <a:solidFill>
                  <a:schemeClr val="dk1"/>
                </a:solidFill>
              </a:rPr>
              <a:t>contiguous memory</a:t>
            </a:r>
            <a:r>
              <a:rPr lang="en" dirty="0">
                <a:solidFill>
                  <a:schemeClr val="dk1"/>
                </a:solidFill>
              </a:rPr>
              <a:t> to increase ease of, reduce overhead, and speed up, access. However, in general, contiguous memory can cause memory to be wasted due to gaps / fragmentation.</a:t>
            </a:r>
            <a:endParaRPr dirty="0"/>
          </a:p>
        </p:txBody>
      </p:sp>
      <p:sp>
        <p:nvSpPr>
          <p:cNvPr id="123" name="Google Shape;12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2" name="TextBox 1">
            <a:extLst>
              <a:ext uri="{FF2B5EF4-FFF2-40B4-BE49-F238E27FC236}">
                <a16:creationId xmlns:a16="http://schemas.microsoft.com/office/drawing/2014/main" id="{A5A19BA0-5380-61E1-1AD5-A989C0ABC117}"/>
              </a:ext>
            </a:extLst>
          </p:cNvPr>
          <p:cNvSpPr txBox="1"/>
          <p:nvPr/>
        </p:nvSpPr>
        <p:spPr>
          <a:xfrm>
            <a:off x="8028528" y="4999845"/>
            <a:ext cx="1262628" cy="184666"/>
          </a:xfrm>
          <a:prstGeom prst="rect">
            <a:avLst/>
          </a:prstGeom>
          <a:noFill/>
        </p:spPr>
        <p:txBody>
          <a:bodyPr wrap="square" rtlCol="0">
            <a:spAutoFit/>
          </a:bodyPr>
          <a:lstStyle/>
          <a:p>
            <a:r>
              <a:rPr lang="en-US" sz="600" i="1" dirty="0"/>
              <a:t>Data Structures &amp; Algorithms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1000"/>
                                        <p:tgtEl>
                                          <p:spTgt spid="119"/>
                                        </p:tgtEl>
                                      </p:cBhvr>
                                    </p:animEffect>
                                  </p:childTnLst>
                                </p:cTn>
                              </p:par>
                              <p:par>
                                <p:cTn id="8" presetID="10" presetClass="entr" presetSubtype="0" fill="hold"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1000"/>
                                        <p:tgtEl>
                                          <p:spTgt spid="120"/>
                                        </p:tgtEl>
                                      </p:cBhvr>
                                    </p:animEffect>
                                  </p:childTnLst>
                                </p:cTn>
                              </p:par>
                              <p:par>
                                <p:cTn id="11" presetID="10" presetClass="entr" presetSubtype="0"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animEffect transition="in" filter="fade">
                                      <p:cBhvr>
                                        <p:cTn id="13" dur="1000"/>
                                        <p:tgtEl>
                                          <p:spTgt spid="121"/>
                                        </p:tgtEl>
                                      </p:cBhvr>
                                    </p:animEffect>
                                  </p:childTnLst>
                                </p:cTn>
                              </p:par>
                              <p:par>
                                <p:cTn id="14" presetID="10" presetClass="entr" presetSubtype="0" fill="hold"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10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27"/>
        <p:cNvGrpSpPr/>
        <p:nvPr/>
      </p:nvGrpSpPr>
      <p:grpSpPr>
        <a:xfrm>
          <a:off x="0" y="0"/>
          <a:ext cx="0" cy="0"/>
          <a:chOff x="0" y="0"/>
          <a:chExt cx="0" cy="0"/>
        </a:xfrm>
      </p:grpSpPr>
      <p:sp>
        <p:nvSpPr>
          <p:cNvPr id="328" name="Google Shape;328;p43"/>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is a topological sort, and what are some applications?</a:t>
            </a:r>
            <a:endParaRPr b="1" u="sng"/>
          </a:p>
        </p:txBody>
      </p:sp>
      <p:sp>
        <p:nvSpPr>
          <p:cNvPr id="329" name="Google Shape;329;p43"/>
          <p:cNvSpPr txBox="1"/>
          <p:nvPr/>
        </p:nvSpPr>
        <p:spPr>
          <a:xfrm>
            <a:off x="-33122" y="132785"/>
            <a:ext cx="8765100" cy="18870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000"/>
              </a:spcBef>
              <a:spcAft>
                <a:spcPts val="0"/>
              </a:spcAft>
              <a:buSzPts val="1400"/>
              <a:buChar char="●"/>
            </a:pPr>
            <a:r>
              <a:rPr lang="en"/>
              <a:t>The topological sort algorithm takes a directed graph and returns an array of the nodes where each node appears before all the nodes it points to.</a:t>
            </a:r>
            <a:endParaRPr/>
          </a:p>
          <a:p>
            <a:pPr marL="457200" lvl="0" indent="-317500" algn="l" rtl="0">
              <a:lnSpc>
                <a:spcPct val="115000"/>
              </a:lnSpc>
              <a:spcBef>
                <a:spcPts val="0"/>
              </a:spcBef>
              <a:spcAft>
                <a:spcPts val="0"/>
              </a:spcAft>
              <a:buSzPts val="1400"/>
              <a:buChar char="●"/>
            </a:pPr>
            <a:r>
              <a:rPr lang="en"/>
              <a:t>There can be more than one; for example, in the graph below, [1, 2, 3, 4, 5]  and [1, 3, 2, 4, 5]  are both valid</a:t>
            </a:r>
            <a:endParaRPr/>
          </a:p>
          <a:p>
            <a:pPr marL="457200" lvl="0" indent="-317500" algn="l" rtl="0">
              <a:lnSpc>
                <a:spcPct val="115000"/>
              </a:lnSpc>
              <a:spcBef>
                <a:spcPts val="0"/>
              </a:spcBef>
              <a:spcAft>
                <a:spcPts val="0"/>
              </a:spcAft>
              <a:buSzPts val="1400"/>
              <a:buChar char="●"/>
            </a:pPr>
            <a:r>
              <a:rPr lang="en"/>
              <a:t>One easy way to generate a topological sort is to repeatedly pick the nodes with an indegree of 0.</a:t>
            </a:r>
            <a:endParaRPr/>
          </a:p>
          <a:p>
            <a:pPr marL="457200" lvl="0" indent="-317500" algn="l" rtl="0">
              <a:lnSpc>
                <a:spcPct val="115000"/>
              </a:lnSpc>
              <a:spcBef>
                <a:spcPts val="0"/>
              </a:spcBef>
              <a:spcAft>
                <a:spcPts val="0"/>
              </a:spcAft>
              <a:buSzPts val="1400"/>
              <a:buChar char="●"/>
            </a:pPr>
            <a:r>
              <a:rPr lang="en"/>
              <a:t>The topological sort is a way to find an ordering that resolves/respects dependencies in scheduling.</a:t>
            </a:r>
            <a:endParaRPr/>
          </a:p>
          <a:p>
            <a:pPr marL="914400" lvl="1" indent="-317500" algn="l" rtl="0">
              <a:lnSpc>
                <a:spcPct val="115000"/>
              </a:lnSpc>
              <a:spcBef>
                <a:spcPts val="0"/>
              </a:spcBef>
              <a:spcAft>
                <a:spcPts val="0"/>
              </a:spcAft>
              <a:buSzPts val="1400"/>
              <a:buChar char="○"/>
            </a:pPr>
            <a:r>
              <a:rPr lang="en"/>
              <a:t>For example, compilation in makefiles</a:t>
            </a:r>
            <a:endParaRPr/>
          </a:p>
        </p:txBody>
      </p:sp>
      <p:sp>
        <p:nvSpPr>
          <p:cNvPr id="330" name="Google Shape;330;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pic>
        <p:nvPicPr>
          <p:cNvPr id="331" name="Google Shape;331;p43"/>
          <p:cNvPicPr preferRelativeResize="0"/>
          <p:nvPr/>
        </p:nvPicPr>
        <p:blipFill>
          <a:blip r:embed="rId3">
            <a:alphaModFix/>
          </a:blip>
          <a:stretch>
            <a:fillRect/>
          </a:stretch>
        </p:blipFill>
        <p:spPr>
          <a:xfrm>
            <a:off x="6048425" y="2238226"/>
            <a:ext cx="2892850" cy="1552075"/>
          </a:xfrm>
          <a:prstGeom prst="rect">
            <a:avLst/>
          </a:prstGeom>
          <a:noFill/>
          <a:ln>
            <a:noFill/>
          </a:ln>
        </p:spPr>
      </p:pic>
      <p:sp>
        <p:nvSpPr>
          <p:cNvPr id="2" name="TextBox 1">
            <a:extLst>
              <a:ext uri="{FF2B5EF4-FFF2-40B4-BE49-F238E27FC236}">
                <a16:creationId xmlns:a16="http://schemas.microsoft.com/office/drawing/2014/main" id="{F0DE4624-5D81-D410-60B7-9466A33EB3A9}"/>
              </a:ext>
            </a:extLst>
          </p:cNvPr>
          <p:cNvSpPr txBox="1"/>
          <p:nvPr/>
        </p:nvSpPr>
        <p:spPr>
          <a:xfrm>
            <a:off x="8028528" y="4999845"/>
            <a:ext cx="1262628" cy="184666"/>
          </a:xfrm>
          <a:prstGeom prst="rect">
            <a:avLst/>
          </a:prstGeom>
          <a:noFill/>
        </p:spPr>
        <p:txBody>
          <a:bodyPr wrap="square" rtlCol="0">
            <a:spAutoFit/>
          </a:bodyPr>
          <a:lstStyle/>
          <a:p>
            <a:r>
              <a:rPr lang="en-US" sz="600" i="1" dirty="0"/>
              <a:t>Data Structures &amp; Algorithms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9"/>
                                        </p:tgtEl>
                                        <p:attrNameLst>
                                          <p:attrName>style.visibility</p:attrName>
                                        </p:attrNameLst>
                                      </p:cBhvr>
                                      <p:to>
                                        <p:strVal val="visible"/>
                                      </p:to>
                                    </p:set>
                                    <p:animEffect transition="in" filter="fade">
                                      <p:cBhvr>
                                        <p:cTn id="7" dur="1000"/>
                                        <p:tgtEl>
                                          <p:spTgt spid="329"/>
                                        </p:tgtEl>
                                      </p:cBhvr>
                                    </p:animEffect>
                                  </p:childTnLst>
                                </p:cTn>
                              </p:par>
                              <p:par>
                                <p:cTn id="8" presetID="10" presetClass="entr" presetSubtype="0" fill="hold" nodeType="withEffect">
                                  <p:stCondLst>
                                    <p:cond delay="0"/>
                                  </p:stCondLst>
                                  <p:childTnLst>
                                    <p:set>
                                      <p:cBhvr>
                                        <p:cTn id="9" dur="1" fill="hold">
                                          <p:stCondLst>
                                            <p:cond delay="0"/>
                                          </p:stCondLst>
                                        </p:cTn>
                                        <p:tgtEl>
                                          <p:spTgt spid="331"/>
                                        </p:tgtEl>
                                        <p:attrNameLst>
                                          <p:attrName>style.visibility</p:attrName>
                                        </p:attrNameLst>
                                      </p:cBhvr>
                                      <p:to>
                                        <p:strVal val="visible"/>
                                      </p:to>
                                    </p:set>
                                    <p:animEffect transition="in" filter="fade">
                                      <p:cBhvr>
                                        <p:cTn id="10" dur="1000"/>
                                        <p:tgtEl>
                                          <p:spTgt spid="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335"/>
        <p:cNvGrpSpPr/>
        <p:nvPr/>
      </p:nvGrpSpPr>
      <p:grpSpPr>
        <a:xfrm>
          <a:off x="0" y="0"/>
          <a:ext cx="0" cy="0"/>
          <a:chOff x="0" y="0"/>
          <a:chExt cx="0" cy="0"/>
        </a:xfrm>
      </p:grpSpPr>
      <p:sp>
        <p:nvSpPr>
          <p:cNvPr id="336" name="Google Shape;336;p44"/>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How do you find the shortest path between two nodes in an unweighted graph?</a:t>
            </a:r>
            <a:endParaRPr b="1" u="sng"/>
          </a:p>
        </p:txBody>
      </p:sp>
      <p:sp>
        <p:nvSpPr>
          <p:cNvPr id="337" name="Google Shape;337;p44"/>
          <p:cNvSpPr txBox="1"/>
          <p:nvPr/>
        </p:nvSpPr>
        <p:spPr>
          <a:xfrm>
            <a:off x="-33122" y="132785"/>
            <a:ext cx="87651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dirty="0"/>
              <a:t>This can be done using BFS.</a:t>
            </a:r>
            <a:endParaRPr dirty="0"/>
          </a:p>
        </p:txBody>
      </p:sp>
      <p:sp>
        <p:nvSpPr>
          <p:cNvPr id="338" name="Google Shape;338;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
        <p:nvSpPr>
          <p:cNvPr id="339" name="Google Shape;339;p44"/>
          <p:cNvSpPr txBox="1"/>
          <p:nvPr/>
        </p:nvSpPr>
        <p:spPr>
          <a:xfrm>
            <a:off x="73894" y="781067"/>
            <a:ext cx="75735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50" dirty="0">
                <a:solidFill>
                  <a:srgbClr val="282829"/>
                </a:solidFill>
                <a:highlight>
                  <a:srgbClr val="FFFFFF"/>
                </a:highlight>
                <a:latin typeface="Roboto"/>
                <a:ea typeface="Roboto"/>
                <a:cs typeface="Roboto"/>
                <a:sym typeface="Roboto"/>
              </a:rPr>
              <a:t>Imagine pouring water on the source vertex, and imagine all the edges are tubes that can spread the water to neighboring vertices in one unit of time. BFS comes down to simulating this process and asking at what time the water reaches each vertex: that time is the distance of the vertex from the source. (Dijkstra's algorithm is asking the same question when the tubes don't necessarily take unit time to spread the water.)</a:t>
            </a:r>
            <a:endParaRPr dirty="0"/>
          </a:p>
        </p:txBody>
      </p:sp>
      <p:sp>
        <p:nvSpPr>
          <p:cNvPr id="2" name="TextBox 1">
            <a:extLst>
              <a:ext uri="{FF2B5EF4-FFF2-40B4-BE49-F238E27FC236}">
                <a16:creationId xmlns:a16="http://schemas.microsoft.com/office/drawing/2014/main" id="{87EC192D-5BB9-ABEA-EE80-FB1D3F2BD28E}"/>
              </a:ext>
            </a:extLst>
          </p:cNvPr>
          <p:cNvSpPr txBox="1"/>
          <p:nvPr/>
        </p:nvSpPr>
        <p:spPr>
          <a:xfrm>
            <a:off x="8028528" y="4999845"/>
            <a:ext cx="1262628" cy="184666"/>
          </a:xfrm>
          <a:prstGeom prst="rect">
            <a:avLst/>
          </a:prstGeom>
          <a:noFill/>
        </p:spPr>
        <p:txBody>
          <a:bodyPr wrap="square" rtlCol="0">
            <a:spAutoFit/>
          </a:bodyPr>
          <a:lstStyle/>
          <a:p>
            <a:r>
              <a:rPr lang="en-US" sz="600" i="1" dirty="0"/>
              <a:t>Data Structures &amp; Algorithms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p:bldP spid="33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415"/>
        <p:cNvGrpSpPr/>
        <p:nvPr/>
      </p:nvGrpSpPr>
      <p:grpSpPr>
        <a:xfrm>
          <a:off x="0" y="0"/>
          <a:ext cx="0" cy="0"/>
          <a:chOff x="0" y="0"/>
          <a:chExt cx="0" cy="0"/>
        </a:xfrm>
      </p:grpSpPr>
      <p:sp>
        <p:nvSpPr>
          <p:cNvPr id="416" name="Google Shape;416;p52"/>
          <p:cNvSpPr txBox="1"/>
          <p:nvPr/>
        </p:nvSpPr>
        <p:spPr>
          <a:xfrm>
            <a:off x="2240752" y="221225"/>
            <a:ext cx="4505100" cy="172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000" b="1"/>
              <a:t>Time/Space Complexity</a:t>
            </a:r>
            <a:endParaRPr sz="5000" b="1"/>
          </a:p>
        </p:txBody>
      </p:sp>
      <p:sp>
        <p:nvSpPr>
          <p:cNvPr id="417" name="Google Shape;417;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430"/>
        <p:cNvGrpSpPr/>
        <p:nvPr/>
      </p:nvGrpSpPr>
      <p:grpSpPr>
        <a:xfrm>
          <a:off x="0" y="0"/>
          <a:ext cx="0" cy="0"/>
          <a:chOff x="0" y="0"/>
          <a:chExt cx="0" cy="0"/>
        </a:xfrm>
      </p:grpSpPr>
      <p:sp>
        <p:nvSpPr>
          <p:cNvPr id="431" name="Google Shape;431;p54"/>
          <p:cNvSpPr txBox="1"/>
          <p:nvPr/>
        </p:nvSpPr>
        <p:spPr>
          <a:xfrm>
            <a:off x="-22475" y="17800"/>
            <a:ext cx="89979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is the big-O for the following series:</a:t>
            </a:r>
            <a:endParaRPr b="1" u="sng"/>
          </a:p>
          <a:p>
            <a:pPr marL="0" lvl="0" indent="0" algn="l" rtl="0">
              <a:spcBef>
                <a:spcPts val="0"/>
              </a:spcBef>
              <a:spcAft>
                <a:spcPts val="0"/>
              </a:spcAft>
              <a:buNone/>
            </a:pPr>
            <a:r>
              <a:rPr lang="en" b="1" u="sng"/>
              <a:t>1 + 2 + 3 + … + n = ?</a:t>
            </a:r>
            <a:endParaRPr b="1" u="sng"/>
          </a:p>
          <a:p>
            <a:pPr marL="0" lvl="0" indent="0" algn="l" rtl="0">
              <a:spcBef>
                <a:spcPts val="0"/>
              </a:spcBef>
              <a:spcAft>
                <a:spcPts val="0"/>
              </a:spcAft>
              <a:buNone/>
            </a:pPr>
            <a:r>
              <a:rPr lang="en" b="1" u="sng"/>
              <a:t>1 + 2 + 4 + 8 + … + n = ?</a:t>
            </a:r>
            <a:endParaRPr b="1" u="sng"/>
          </a:p>
          <a:p>
            <a:pPr marL="0" lvl="0" indent="0" algn="l" rtl="0">
              <a:spcBef>
                <a:spcPts val="0"/>
              </a:spcBef>
              <a:spcAft>
                <a:spcPts val="0"/>
              </a:spcAft>
              <a:buNone/>
            </a:pPr>
            <a:r>
              <a:rPr lang="en" b="1" u="sng"/>
              <a:t>2^0 + 2^1 + 2^2 + … + 2^n = ?</a:t>
            </a:r>
            <a:endParaRPr b="1" u="sng"/>
          </a:p>
        </p:txBody>
      </p:sp>
      <p:sp>
        <p:nvSpPr>
          <p:cNvPr id="432" name="Google Shape;432;p54"/>
          <p:cNvSpPr txBox="1"/>
          <p:nvPr/>
        </p:nvSpPr>
        <p:spPr>
          <a:xfrm>
            <a:off x="123175" y="1304700"/>
            <a:ext cx="6304500" cy="1152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
              <a:t>1+2+...+n = (n(n+1))/2 = O(n^2)</a:t>
            </a:r>
            <a:endParaRPr/>
          </a:p>
          <a:p>
            <a:pPr marL="0" lvl="0" indent="0" algn="l" rtl="0">
              <a:lnSpc>
                <a:spcPct val="115000"/>
              </a:lnSpc>
              <a:spcBef>
                <a:spcPts val="1000"/>
              </a:spcBef>
              <a:spcAft>
                <a:spcPts val="0"/>
              </a:spcAft>
              <a:buNone/>
            </a:pPr>
            <a:r>
              <a:rPr lang="en"/>
              <a:t>1 + 2 + 4 + 8 + … + n = O(2n) = O(n)</a:t>
            </a:r>
            <a:endParaRPr/>
          </a:p>
          <a:p>
            <a:pPr marL="0" lvl="0" indent="0" algn="l" rtl="0">
              <a:lnSpc>
                <a:spcPct val="115000"/>
              </a:lnSpc>
              <a:spcBef>
                <a:spcPts val="1000"/>
              </a:spcBef>
              <a:spcAft>
                <a:spcPts val="1000"/>
              </a:spcAft>
              <a:buNone/>
            </a:pPr>
            <a:endParaRPr/>
          </a:p>
        </p:txBody>
      </p:sp>
      <p:pic>
        <p:nvPicPr>
          <p:cNvPr id="433" name="Google Shape;433;p54"/>
          <p:cNvPicPr preferRelativeResize="0"/>
          <p:nvPr/>
        </p:nvPicPr>
        <p:blipFill>
          <a:blip r:embed="rId3">
            <a:alphaModFix/>
          </a:blip>
          <a:stretch>
            <a:fillRect/>
          </a:stretch>
        </p:blipFill>
        <p:spPr>
          <a:xfrm>
            <a:off x="309250" y="2644275"/>
            <a:ext cx="6353352" cy="1902925"/>
          </a:xfrm>
          <a:prstGeom prst="rect">
            <a:avLst/>
          </a:prstGeom>
          <a:noFill/>
          <a:ln>
            <a:noFill/>
          </a:ln>
        </p:spPr>
      </p:pic>
      <p:sp>
        <p:nvSpPr>
          <p:cNvPr id="434" name="Google Shape;434;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
        <p:nvSpPr>
          <p:cNvPr id="2" name="TextBox 1">
            <a:extLst>
              <a:ext uri="{FF2B5EF4-FFF2-40B4-BE49-F238E27FC236}">
                <a16:creationId xmlns:a16="http://schemas.microsoft.com/office/drawing/2014/main" id="{D5E028ED-CAAF-C86C-BBA5-361E19C7F192}"/>
              </a:ext>
            </a:extLst>
          </p:cNvPr>
          <p:cNvSpPr txBox="1"/>
          <p:nvPr/>
        </p:nvSpPr>
        <p:spPr>
          <a:xfrm>
            <a:off x="8162576" y="4964484"/>
            <a:ext cx="1010313" cy="184666"/>
          </a:xfrm>
          <a:prstGeom prst="rect">
            <a:avLst/>
          </a:prstGeom>
          <a:noFill/>
        </p:spPr>
        <p:txBody>
          <a:bodyPr wrap="square" rtlCol="0">
            <a:spAutoFit/>
          </a:bodyPr>
          <a:lstStyle/>
          <a:p>
            <a:r>
              <a:rPr lang="en-US" sz="600" i="1" dirty="0"/>
              <a:t>Time/Space Complexity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2"/>
                                        </p:tgtEl>
                                        <p:attrNameLst>
                                          <p:attrName>style.visibility</p:attrName>
                                        </p:attrNameLst>
                                      </p:cBhvr>
                                      <p:to>
                                        <p:strVal val="visible"/>
                                      </p:to>
                                    </p:set>
                                    <p:animEffect transition="in" filter="fade">
                                      <p:cBhvr>
                                        <p:cTn id="7" dur="1000"/>
                                        <p:tgtEl>
                                          <p:spTgt spid="432"/>
                                        </p:tgtEl>
                                      </p:cBhvr>
                                    </p:animEffect>
                                  </p:childTnLst>
                                </p:cTn>
                              </p:par>
                              <p:par>
                                <p:cTn id="8" presetID="10" presetClass="entr" presetSubtype="0" fill="hold" nodeType="withEffect">
                                  <p:stCondLst>
                                    <p:cond delay="0"/>
                                  </p:stCondLst>
                                  <p:childTnLst>
                                    <p:set>
                                      <p:cBhvr>
                                        <p:cTn id="9" dur="1" fill="hold">
                                          <p:stCondLst>
                                            <p:cond delay="0"/>
                                          </p:stCondLst>
                                        </p:cTn>
                                        <p:tgtEl>
                                          <p:spTgt spid="433"/>
                                        </p:tgtEl>
                                        <p:attrNameLst>
                                          <p:attrName>style.visibility</p:attrName>
                                        </p:attrNameLst>
                                      </p:cBhvr>
                                      <p:to>
                                        <p:strVal val="visible"/>
                                      </p:to>
                                    </p:set>
                                    <p:animEffect transition="in" filter="fade">
                                      <p:cBhvr>
                                        <p:cTn id="10" dur="1000"/>
                                        <p:tgtEl>
                                          <p:spTgt spid="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438"/>
        <p:cNvGrpSpPr/>
        <p:nvPr/>
      </p:nvGrpSpPr>
      <p:grpSpPr>
        <a:xfrm>
          <a:off x="0" y="0"/>
          <a:ext cx="0" cy="0"/>
          <a:chOff x="0" y="0"/>
          <a:chExt cx="0" cy="0"/>
        </a:xfrm>
      </p:grpSpPr>
      <p:sp>
        <p:nvSpPr>
          <p:cNvPr id="439" name="Google Shape;439;p55"/>
          <p:cNvSpPr txBox="1"/>
          <p:nvPr/>
        </p:nvSpPr>
        <p:spPr>
          <a:xfrm>
            <a:off x="-56613" y="-115297"/>
            <a:ext cx="899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is the difference between combinations and permutations, and how do you compute them? What’s the intuition behind the equation?</a:t>
            </a:r>
            <a:endParaRPr b="1" u="sng"/>
          </a:p>
        </p:txBody>
      </p:sp>
      <p:sp>
        <p:nvSpPr>
          <p:cNvPr id="440" name="Google Shape;440;p55"/>
          <p:cNvSpPr txBox="1"/>
          <p:nvPr/>
        </p:nvSpPr>
        <p:spPr>
          <a:xfrm>
            <a:off x="97049" y="2853675"/>
            <a:ext cx="8762700" cy="1024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 b="1"/>
              <a:t>Combinations</a:t>
            </a:r>
            <a:r>
              <a:rPr lang="en"/>
              <a:t>: Order invariant</a:t>
            </a:r>
            <a:endParaRPr/>
          </a:p>
          <a:p>
            <a:pPr marL="457200" lvl="0" indent="-317500" algn="l" rtl="0">
              <a:lnSpc>
                <a:spcPct val="115000"/>
              </a:lnSpc>
              <a:spcBef>
                <a:spcPts val="1000"/>
              </a:spcBef>
              <a:spcAft>
                <a:spcPts val="0"/>
              </a:spcAft>
              <a:buSzPts val="1400"/>
              <a:buChar char="●"/>
            </a:pPr>
            <a:r>
              <a:rPr lang="en"/>
              <a:t>Same as permutation, but divide out the duplicates with same elements but different ordering</a:t>
            </a:r>
            <a:endParaRPr/>
          </a:p>
          <a:p>
            <a:pPr marL="457200" lvl="0" indent="-317500" algn="l" rtl="0">
              <a:lnSpc>
                <a:spcPct val="115000"/>
              </a:lnSpc>
              <a:spcBef>
                <a:spcPts val="0"/>
              </a:spcBef>
              <a:spcAft>
                <a:spcPts val="0"/>
              </a:spcAft>
              <a:buSzPts val="1400"/>
              <a:buChar char="●"/>
            </a:pPr>
            <a:r>
              <a:rPr lang="en"/>
              <a:t>If n=k, becomes 1</a:t>
            </a:r>
            <a:endParaRPr/>
          </a:p>
        </p:txBody>
      </p:sp>
      <p:sp>
        <p:nvSpPr>
          <p:cNvPr id="441" name="Google Shape;441;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
        <p:nvSpPr>
          <p:cNvPr id="442" name="Google Shape;442;p55"/>
          <p:cNvSpPr txBox="1"/>
          <p:nvPr/>
        </p:nvSpPr>
        <p:spPr>
          <a:xfrm>
            <a:off x="128121" y="537475"/>
            <a:ext cx="3929700" cy="1024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 b="1"/>
              <a:t>Permutations</a:t>
            </a:r>
            <a:r>
              <a:rPr lang="en"/>
              <a:t>: Order matters</a:t>
            </a:r>
            <a:endParaRPr/>
          </a:p>
          <a:p>
            <a:pPr marL="457200" lvl="0" indent="-317500" algn="l" rtl="0">
              <a:lnSpc>
                <a:spcPct val="115000"/>
              </a:lnSpc>
              <a:spcBef>
                <a:spcPts val="1000"/>
              </a:spcBef>
              <a:spcAft>
                <a:spcPts val="0"/>
              </a:spcAft>
              <a:buSzPts val="1400"/>
              <a:buChar char="●"/>
            </a:pPr>
            <a:r>
              <a:rPr lang="en"/>
              <a:t>Represents multiplying n*(n-1)*...*(n-k-1)</a:t>
            </a:r>
            <a:endParaRPr/>
          </a:p>
          <a:p>
            <a:pPr marL="457200" lvl="0" indent="-317500" algn="l" rtl="0">
              <a:lnSpc>
                <a:spcPct val="115000"/>
              </a:lnSpc>
              <a:spcBef>
                <a:spcPts val="0"/>
              </a:spcBef>
              <a:spcAft>
                <a:spcPts val="0"/>
              </a:spcAft>
              <a:buSzPts val="1400"/>
              <a:buChar char="●"/>
            </a:pPr>
            <a:r>
              <a:rPr lang="en"/>
              <a:t>If n=k, becomes n!</a:t>
            </a:r>
            <a:endParaRPr/>
          </a:p>
        </p:txBody>
      </p:sp>
      <p:pic>
        <p:nvPicPr>
          <p:cNvPr id="443" name="Google Shape;443;p55" descr="C^n_k = \frac{n!}{k!(n-k)!}" title="MathEquation,#000000"/>
          <p:cNvPicPr preferRelativeResize="0"/>
          <p:nvPr/>
        </p:nvPicPr>
        <p:blipFill>
          <a:blip r:embed="rId3">
            <a:alphaModFix/>
          </a:blip>
          <a:stretch>
            <a:fillRect/>
          </a:stretch>
        </p:blipFill>
        <p:spPr>
          <a:xfrm>
            <a:off x="128125" y="3907350"/>
            <a:ext cx="2213350" cy="683375"/>
          </a:xfrm>
          <a:prstGeom prst="rect">
            <a:avLst/>
          </a:prstGeom>
          <a:noFill/>
          <a:ln>
            <a:noFill/>
          </a:ln>
        </p:spPr>
      </p:pic>
      <p:pic>
        <p:nvPicPr>
          <p:cNvPr id="444" name="Google Shape;444;p55" descr="P^n_k = \frac{n!}{(n-k)!}" title="MathEquation,#000000"/>
          <p:cNvPicPr preferRelativeResize="0"/>
          <p:nvPr/>
        </p:nvPicPr>
        <p:blipFill>
          <a:blip r:embed="rId4">
            <a:alphaModFix/>
          </a:blip>
          <a:stretch>
            <a:fillRect/>
          </a:stretch>
        </p:blipFill>
        <p:spPr>
          <a:xfrm>
            <a:off x="346275" y="1679425"/>
            <a:ext cx="2213350" cy="758073"/>
          </a:xfrm>
          <a:prstGeom prst="rect">
            <a:avLst/>
          </a:prstGeom>
          <a:noFill/>
          <a:ln>
            <a:noFill/>
          </a:ln>
        </p:spPr>
      </p:pic>
      <p:sp>
        <p:nvSpPr>
          <p:cNvPr id="2" name="TextBox 1">
            <a:extLst>
              <a:ext uri="{FF2B5EF4-FFF2-40B4-BE49-F238E27FC236}">
                <a16:creationId xmlns:a16="http://schemas.microsoft.com/office/drawing/2014/main" id="{16BB0E47-EFED-3D80-49F9-13AE6BA2504B}"/>
              </a:ext>
            </a:extLst>
          </p:cNvPr>
          <p:cNvSpPr txBox="1"/>
          <p:nvPr/>
        </p:nvSpPr>
        <p:spPr>
          <a:xfrm>
            <a:off x="8162576" y="4964484"/>
            <a:ext cx="1010313" cy="184666"/>
          </a:xfrm>
          <a:prstGeom prst="rect">
            <a:avLst/>
          </a:prstGeom>
          <a:noFill/>
        </p:spPr>
        <p:txBody>
          <a:bodyPr wrap="square" rtlCol="0">
            <a:spAutoFit/>
          </a:bodyPr>
          <a:lstStyle/>
          <a:p>
            <a:r>
              <a:rPr lang="en-US" sz="600" i="1" dirty="0"/>
              <a:t>Time/Space Complexity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1000"/>
                                        <p:tgtEl>
                                          <p:spTgt spid="440"/>
                                        </p:tgtEl>
                                      </p:cBhvr>
                                    </p:animEffect>
                                  </p:childTnLst>
                                </p:cTn>
                              </p:par>
                              <p:par>
                                <p:cTn id="8" presetID="10" presetClass="entr" presetSubtype="0" fill="hold" nodeType="withEffect">
                                  <p:stCondLst>
                                    <p:cond delay="0"/>
                                  </p:stCondLst>
                                  <p:childTnLst>
                                    <p:set>
                                      <p:cBhvr>
                                        <p:cTn id="9" dur="1" fill="hold">
                                          <p:stCondLst>
                                            <p:cond delay="0"/>
                                          </p:stCondLst>
                                        </p:cTn>
                                        <p:tgtEl>
                                          <p:spTgt spid="441"/>
                                        </p:tgtEl>
                                        <p:attrNameLst>
                                          <p:attrName>style.visibility</p:attrName>
                                        </p:attrNameLst>
                                      </p:cBhvr>
                                      <p:to>
                                        <p:strVal val="visible"/>
                                      </p:to>
                                    </p:set>
                                    <p:animEffect transition="in" filter="fade">
                                      <p:cBhvr>
                                        <p:cTn id="10" dur="1000"/>
                                        <p:tgtEl>
                                          <p:spTgt spid="441"/>
                                        </p:tgtEl>
                                      </p:cBhvr>
                                    </p:animEffect>
                                  </p:childTnLst>
                                </p:cTn>
                              </p:par>
                              <p:par>
                                <p:cTn id="11" presetID="10" presetClass="entr" presetSubtype="0" fill="hold" nodeType="withEffect">
                                  <p:stCondLst>
                                    <p:cond delay="0"/>
                                  </p:stCondLst>
                                  <p:childTnLst>
                                    <p:set>
                                      <p:cBhvr>
                                        <p:cTn id="12" dur="1" fill="hold">
                                          <p:stCondLst>
                                            <p:cond delay="0"/>
                                          </p:stCondLst>
                                        </p:cTn>
                                        <p:tgtEl>
                                          <p:spTgt spid="442"/>
                                        </p:tgtEl>
                                        <p:attrNameLst>
                                          <p:attrName>style.visibility</p:attrName>
                                        </p:attrNameLst>
                                      </p:cBhvr>
                                      <p:to>
                                        <p:strVal val="visible"/>
                                      </p:to>
                                    </p:set>
                                    <p:animEffect transition="in" filter="fade">
                                      <p:cBhvr>
                                        <p:cTn id="13" dur="1000"/>
                                        <p:tgtEl>
                                          <p:spTgt spid="442"/>
                                        </p:tgtEl>
                                      </p:cBhvr>
                                    </p:animEffect>
                                  </p:childTnLst>
                                </p:cTn>
                              </p:par>
                              <p:par>
                                <p:cTn id="14" presetID="10" presetClass="entr" presetSubtype="0" fill="hold" nodeType="withEffect">
                                  <p:stCondLst>
                                    <p:cond delay="0"/>
                                  </p:stCondLst>
                                  <p:childTnLst>
                                    <p:set>
                                      <p:cBhvr>
                                        <p:cTn id="15" dur="1" fill="hold">
                                          <p:stCondLst>
                                            <p:cond delay="0"/>
                                          </p:stCondLst>
                                        </p:cTn>
                                        <p:tgtEl>
                                          <p:spTgt spid="443"/>
                                        </p:tgtEl>
                                        <p:attrNameLst>
                                          <p:attrName>style.visibility</p:attrName>
                                        </p:attrNameLst>
                                      </p:cBhvr>
                                      <p:to>
                                        <p:strVal val="visible"/>
                                      </p:to>
                                    </p:set>
                                    <p:animEffect transition="in" filter="fade">
                                      <p:cBhvr>
                                        <p:cTn id="16" dur="1000"/>
                                        <p:tgtEl>
                                          <p:spTgt spid="443"/>
                                        </p:tgtEl>
                                      </p:cBhvr>
                                    </p:animEffect>
                                  </p:childTnLst>
                                </p:cTn>
                              </p:par>
                              <p:par>
                                <p:cTn id="17" presetID="10" presetClass="entr" presetSubtype="0" fill="hold" nodeType="withEffect">
                                  <p:stCondLst>
                                    <p:cond delay="0"/>
                                  </p:stCondLst>
                                  <p:childTnLst>
                                    <p:set>
                                      <p:cBhvr>
                                        <p:cTn id="18" dur="1" fill="hold">
                                          <p:stCondLst>
                                            <p:cond delay="0"/>
                                          </p:stCondLst>
                                        </p:cTn>
                                        <p:tgtEl>
                                          <p:spTgt spid="444"/>
                                        </p:tgtEl>
                                        <p:attrNameLst>
                                          <p:attrName>style.visibility</p:attrName>
                                        </p:attrNameLst>
                                      </p:cBhvr>
                                      <p:to>
                                        <p:strVal val="visible"/>
                                      </p:to>
                                    </p:set>
                                    <p:animEffect transition="in" filter="fade">
                                      <p:cBhvr>
                                        <p:cTn id="19" dur="1000"/>
                                        <p:tgtEl>
                                          <p:spTgt spid="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448"/>
        <p:cNvGrpSpPr/>
        <p:nvPr/>
      </p:nvGrpSpPr>
      <p:grpSpPr>
        <a:xfrm>
          <a:off x="0" y="0"/>
          <a:ext cx="0" cy="0"/>
          <a:chOff x="0" y="0"/>
          <a:chExt cx="0" cy="0"/>
        </a:xfrm>
      </p:grpSpPr>
      <p:sp>
        <p:nvSpPr>
          <p:cNvPr id="449" name="Google Shape;449;p56"/>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is the time complexity of nCk?</a:t>
            </a:r>
            <a:endParaRPr b="1" u="sng"/>
          </a:p>
        </p:txBody>
      </p:sp>
      <p:sp>
        <p:nvSpPr>
          <p:cNvPr id="450" name="Google Shape;450;p56"/>
          <p:cNvSpPr txBox="1"/>
          <p:nvPr/>
        </p:nvSpPr>
        <p:spPr>
          <a:xfrm>
            <a:off x="-33122" y="132785"/>
            <a:ext cx="8765100" cy="6480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000"/>
              </a:spcBef>
              <a:spcAft>
                <a:spcPts val="0"/>
              </a:spcAft>
              <a:buSzPts val="1400"/>
              <a:buChar char="●"/>
            </a:pPr>
            <a:r>
              <a:rPr lang="en"/>
              <a:t>In general, O(n^min{k,n-k})</a:t>
            </a:r>
            <a:endParaRPr/>
          </a:p>
          <a:p>
            <a:pPr marL="457200" lvl="0" indent="-317500" algn="l" rtl="0">
              <a:lnSpc>
                <a:spcPct val="115000"/>
              </a:lnSpc>
              <a:spcBef>
                <a:spcPts val="0"/>
              </a:spcBef>
              <a:spcAft>
                <a:spcPts val="0"/>
              </a:spcAft>
              <a:buSzPts val="1400"/>
              <a:buChar char="●"/>
            </a:pPr>
            <a:r>
              <a:rPr lang="en"/>
              <a:t>In most cases, k is very small, so O(n^k)</a:t>
            </a:r>
            <a:endParaRPr/>
          </a:p>
        </p:txBody>
      </p:sp>
      <p:sp>
        <p:nvSpPr>
          <p:cNvPr id="451" name="Google Shape;451;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
        <p:nvSpPr>
          <p:cNvPr id="2" name="TextBox 1">
            <a:extLst>
              <a:ext uri="{FF2B5EF4-FFF2-40B4-BE49-F238E27FC236}">
                <a16:creationId xmlns:a16="http://schemas.microsoft.com/office/drawing/2014/main" id="{8F288319-6762-DDF0-4923-293C6FFD83A7}"/>
              </a:ext>
            </a:extLst>
          </p:cNvPr>
          <p:cNvSpPr txBox="1"/>
          <p:nvPr/>
        </p:nvSpPr>
        <p:spPr>
          <a:xfrm>
            <a:off x="8162576" y="4964484"/>
            <a:ext cx="1010313" cy="184666"/>
          </a:xfrm>
          <a:prstGeom prst="rect">
            <a:avLst/>
          </a:prstGeom>
          <a:noFill/>
        </p:spPr>
        <p:txBody>
          <a:bodyPr wrap="square" rtlCol="0">
            <a:spAutoFit/>
          </a:bodyPr>
          <a:lstStyle/>
          <a:p>
            <a:r>
              <a:rPr lang="en-US" sz="600" i="1" dirty="0"/>
              <a:t>Time/Space Complexity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0"/>
                                        </p:tgtEl>
                                        <p:attrNameLst>
                                          <p:attrName>style.visibility</p:attrName>
                                        </p:attrNameLst>
                                      </p:cBhvr>
                                      <p:to>
                                        <p:strVal val="visible"/>
                                      </p:to>
                                    </p:set>
                                    <p:animEffect transition="in" filter="fade">
                                      <p:cBhvr>
                                        <p:cTn id="7" dur="10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455"/>
        <p:cNvGrpSpPr/>
        <p:nvPr/>
      </p:nvGrpSpPr>
      <p:grpSpPr>
        <a:xfrm>
          <a:off x="0" y="0"/>
          <a:ext cx="0" cy="0"/>
          <a:chOff x="0" y="0"/>
          <a:chExt cx="0" cy="0"/>
        </a:xfrm>
      </p:grpSpPr>
      <p:sp>
        <p:nvSpPr>
          <p:cNvPr id="456" name="Google Shape;456;p57"/>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How does one calculate the amortized time of adding to an array?</a:t>
            </a:r>
            <a:endParaRPr b="1" u="sng"/>
          </a:p>
        </p:txBody>
      </p:sp>
      <p:sp>
        <p:nvSpPr>
          <p:cNvPr id="457" name="Google Shape;457;p57"/>
          <p:cNvSpPr txBox="1"/>
          <p:nvPr/>
        </p:nvSpPr>
        <p:spPr>
          <a:xfrm>
            <a:off x="-33122" y="208985"/>
            <a:ext cx="8765100" cy="164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
              <a:t>Amortized time describes the average time it takes to perform an action; it’s useful if periodically, things take longer/shorter than usual.</a:t>
            </a:r>
            <a:endParaRPr/>
          </a:p>
          <a:p>
            <a:pPr marL="0" lvl="0" indent="0" algn="l" rtl="0">
              <a:lnSpc>
                <a:spcPct val="115000"/>
              </a:lnSpc>
              <a:spcBef>
                <a:spcPts val="1000"/>
              </a:spcBef>
              <a:spcAft>
                <a:spcPts val="0"/>
              </a:spcAft>
              <a:buNone/>
            </a:pPr>
            <a:endParaRPr/>
          </a:p>
          <a:p>
            <a:pPr marL="0" lvl="0" indent="0" algn="l" rtl="0">
              <a:lnSpc>
                <a:spcPct val="115000"/>
              </a:lnSpc>
              <a:spcBef>
                <a:spcPts val="1000"/>
              </a:spcBef>
              <a:spcAft>
                <a:spcPts val="1000"/>
              </a:spcAft>
              <a:buNone/>
            </a:pPr>
            <a:r>
              <a:rPr lang="en"/>
              <a:t>For an array, after inserting N elements, 1 + 2 + 4 + 8 + … + N ≈ 2N copies will have been needed. Thus, N insertions can be performed in O(N) time; a single insertion takes O(1).</a:t>
            </a:r>
            <a:endParaRPr/>
          </a:p>
        </p:txBody>
      </p:sp>
      <p:sp>
        <p:nvSpPr>
          <p:cNvPr id="458" name="Google Shape;458;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
        <p:nvSpPr>
          <p:cNvPr id="2" name="TextBox 1">
            <a:extLst>
              <a:ext uri="{FF2B5EF4-FFF2-40B4-BE49-F238E27FC236}">
                <a16:creationId xmlns:a16="http://schemas.microsoft.com/office/drawing/2014/main" id="{4A6B89DE-0746-A58F-E02E-12EC79970990}"/>
              </a:ext>
            </a:extLst>
          </p:cNvPr>
          <p:cNvSpPr txBox="1"/>
          <p:nvPr/>
        </p:nvSpPr>
        <p:spPr>
          <a:xfrm>
            <a:off x="8162576" y="4964484"/>
            <a:ext cx="1010313" cy="184666"/>
          </a:xfrm>
          <a:prstGeom prst="rect">
            <a:avLst/>
          </a:prstGeom>
          <a:noFill/>
        </p:spPr>
        <p:txBody>
          <a:bodyPr wrap="square" rtlCol="0">
            <a:spAutoFit/>
          </a:bodyPr>
          <a:lstStyle/>
          <a:p>
            <a:r>
              <a:rPr lang="en-US" sz="600" i="1" dirty="0"/>
              <a:t>Time/Space Complexity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7"/>
                                        </p:tgtEl>
                                        <p:attrNameLst>
                                          <p:attrName>style.visibility</p:attrName>
                                        </p:attrNameLst>
                                      </p:cBhvr>
                                      <p:to>
                                        <p:strVal val="visible"/>
                                      </p:to>
                                    </p:set>
                                    <p:animEffect transition="in" filter="fade">
                                      <p:cBhvr>
                                        <p:cTn id="7" dur="1000"/>
                                        <p:tgtEl>
                                          <p:spTgt spid="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462"/>
        <p:cNvGrpSpPr/>
        <p:nvPr/>
      </p:nvGrpSpPr>
      <p:grpSpPr>
        <a:xfrm>
          <a:off x="0" y="0"/>
          <a:ext cx="0" cy="0"/>
          <a:chOff x="0" y="0"/>
          <a:chExt cx="0" cy="0"/>
        </a:xfrm>
      </p:grpSpPr>
      <p:sp>
        <p:nvSpPr>
          <p:cNvPr id="463" name="Google Shape;463;p58"/>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What’s the space and time complexity of this code?</a:t>
            </a:r>
            <a:endParaRPr b="1" u="sng"/>
          </a:p>
        </p:txBody>
      </p:sp>
      <p:sp>
        <p:nvSpPr>
          <p:cNvPr id="464" name="Google Shape;464;p58"/>
          <p:cNvSpPr txBox="1"/>
          <p:nvPr/>
        </p:nvSpPr>
        <p:spPr>
          <a:xfrm>
            <a:off x="59778" y="2072610"/>
            <a:ext cx="8765100" cy="1272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
              <a:t>There are 1+2^1+2^2+...+2^n = 2^(n+1)-1 = O(2^n) recursive calls, each taking O(1) to complete. Thus, the time complexity is O(2^n).</a:t>
            </a:r>
            <a:endParaRPr/>
          </a:p>
          <a:p>
            <a:pPr marL="0" lvl="0" indent="0" algn="l" rtl="0">
              <a:lnSpc>
                <a:spcPct val="115000"/>
              </a:lnSpc>
              <a:spcBef>
                <a:spcPts val="1000"/>
              </a:spcBef>
              <a:spcAft>
                <a:spcPts val="1000"/>
              </a:spcAft>
              <a:buNone/>
            </a:pPr>
            <a:r>
              <a:rPr lang="en"/>
              <a:t>At each point in time, the stack will only contain at most n function call frames; each frame only takes O(1) space. Thus, the space complexity is O(n).</a:t>
            </a:r>
            <a:endParaRPr/>
          </a:p>
        </p:txBody>
      </p:sp>
      <p:grpSp>
        <p:nvGrpSpPr>
          <p:cNvPr id="465" name="Google Shape;465;p58"/>
          <p:cNvGrpSpPr/>
          <p:nvPr/>
        </p:nvGrpSpPr>
        <p:grpSpPr>
          <a:xfrm>
            <a:off x="169848" y="340025"/>
            <a:ext cx="3196027" cy="1428750"/>
            <a:chOff x="177173" y="2625200"/>
            <a:chExt cx="3196027" cy="1428750"/>
          </a:xfrm>
        </p:grpSpPr>
        <p:pic>
          <p:nvPicPr>
            <p:cNvPr id="466" name="Google Shape;466;p58"/>
            <p:cNvPicPr preferRelativeResize="0"/>
            <p:nvPr/>
          </p:nvPicPr>
          <p:blipFill rotWithShape="1">
            <a:blip r:embed="rId3">
              <a:alphaModFix/>
            </a:blip>
            <a:srcRect r="15268"/>
            <a:stretch/>
          </p:blipFill>
          <p:spPr>
            <a:xfrm>
              <a:off x="177173" y="2625200"/>
              <a:ext cx="3196025" cy="304800"/>
            </a:xfrm>
            <a:prstGeom prst="rect">
              <a:avLst/>
            </a:prstGeom>
            <a:noFill/>
            <a:ln>
              <a:noFill/>
            </a:ln>
          </p:spPr>
        </p:pic>
        <p:pic>
          <p:nvPicPr>
            <p:cNvPr id="467" name="Google Shape;467;p58"/>
            <p:cNvPicPr preferRelativeResize="0"/>
            <p:nvPr/>
          </p:nvPicPr>
          <p:blipFill rotWithShape="1">
            <a:blip r:embed="rId4">
              <a:alphaModFix/>
            </a:blip>
            <a:srcRect l="1893"/>
            <a:stretch/>
          </p:blipFill>
          <p:spPr>
            <a:xfrm>
              <a:off x="177175" y="2853800"/>
              <a:ext cx="3196025" cy="1200150"/>
            </a:xfrm>
            <a:prstGeom prst="rect">
              <a:avLst/>
            </a:prstGeom>
            <a:noFill/>
            <a:ln>
              <a:noFill/>
            </a:ln>
          </p:spPr>
        </p:pic>
      </p:grpSp>
      <p:sp>
        <p:nvSpPr>
          <p:cNvPr id="468" name="Google Shape;468;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
        <p:nvSpPr>
          <p:cNvPr id="2" name="TextBox 1">
            <a:extLst>
              <a:ext uri="{FF2B5EF4-FFF2-40B4-BE49-F238E27FC236}">
                <a16:creationId xmlns:a16="http://schemas.microsoft.com/office/drawing/2014/main" id="{C25D7235-1D16-9A7F-E60B-8D0BF5D44DC0}"/>
              </a:ext>
            </a:extLst>
          </p:cNvPr>
          <p:cNvSpPr txBox="1"/>
          <p:nvPr/>
        </p:nvSpPr>
        <p:spPr>
          <a:xfrm>
            <a:off x="8162576" y="4964484"/>
            <a:ext cx="1010313" cy="184666"/>
          </a:xfrm>
          <a:prstGeom prst="rect">
            <a:avLst/>
          </a:prstGeom>
          <a:noFill/>
        </p:spPr>
        <p:txBody>
          <a:bodyPr wrap="square" rtlCol="0">
            <a:spAutoFit/>
          </a:bodyPr>
          <a:lstStyle/>
          <a:p>
            <a:r>
              <a:rPr lang="en-US" sz="600" i="1" dirty="0"/>
              <a:t>Time/Space Complexity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4"/>
                                        </p:tgtEl>
                                        <p:attrNameLst>
                                          <p:attrName>style.visibility</p:attrName>
                                        </p:attrNameLst>
                                      </p:cBhvr>
                                      <p:to>
                                        <p:strVal val="visible"/>
                                      </p:to>
                                    </p:set>
                                    <p:animEffect transition="in" filter="fade">
                                      <p:cBhvr>
                                        <p:cTn id="7" dur="1000"/>
                                        <p:tgtEl>
                                          <p:spTgt spid="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472"/>
        <p:cNvGrpSpPr/>
        <p:nvPr/>
      </p:nvGrpSpPr>
      <p:grpSpPr>
        <a:xfrm>
          <a:off x="0" y="0"/>
          <a:ext cx="0" cy="0"/>
          <a:chOff x="0" y="0"/>
          <a:chExt cx="0" cy="0"/>
        </a:xfrm>
      </p:grpSpPr>
      <p:sp>
        <p:nvSpPr>
          <p:cNvPr id="473" name="Google Shape;473;p59"/>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How many ways can you partition a string of length N?</a:t>
            </a:r>
            <a:endParaRPr b="1" u="sng"/>
          </a:p>
        </p:txBody>
      </p:sp>
      <p:sp>
        <p:nvSpPr>
          <p:cNvPr id="474" name="Google Shape;474;p59"/>
          <p:cNvSpPr txBox="1"/>
          <p:nvPr/>
        </p:nvSpPr>
        <p:spPr>
          <a:xfrm>
            <a:off x="-33122" y="361385"/>
            <a:ext cx="87651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000"/>
              </a:spcBef>
              <a:spcAft>
                <a:spcPts val="0"/>
              </a:spcAft>
              <a:buSzPts val="1400"/>
              <a:buChar char="●"/>
            </a:pPr>
            <a:r>
              <a:rPr lang="en"/>
              <a:t>2^N (partitioning the ith str with the i+1th string is a binary decision)</a:t>
            </a:r>
            <a:endParaRPr/>
          </a:p>
        </p:txBody>
      </p:sp>
      <p:sp>
        <p:nvSpPr>
          <p:cNvPr id="475" name="Google Shape;475;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
        <p:nvSpPr>
          <p:cNvPr id="2" name="TextBox 1">
            <a:extLst>
              <a:ext uri="{FF2B5EF4-FFF2-40B4-BE49-F238E27FC236}">
                <a16:creationId xmlns:a16="http://schemas.microsoft.com/office/drawing/2014/main" id="{F6651EE4-669C-B509-4AC2-CBF35EE764CD}"/>
              </a:ext>
            </a:extLst>
          </p:cNvPr>
          <p:cNvSpPr txBox="1"/>
          <p:nvPr/>
        </p:nvSpPr>
        <p:spPr>
          <a:xfrm>
            <a:off x="8162576" y="4964484"/>
            <a:ext cx="1010313" cy="184666"/>
          </a:xfrm>
          <a:prstGeom prst="rect">
            <a:avLst/>
          </a:prstGeom>
          <a:noFill/>
        </p:spPr>
        <p:txBody>
          <a:bodyPr wrap="square" rtlCol="0">
            <a:spAutoFit/>
          </a:bodyPr>
          <a:lstStyle/>
          <a:p>
            <a:r>
              <a:rPr lang="en-US" sz="600" i="1" dirty="0"/>
              <a:t>Time/Space Complexity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4"/>
                                        </p:tgtEl>
                                        <p:attrNameLst>
                                          <p:attrName>style.visibility</p:attrName>
                                        </p:attrNameLst>
                                      </p:cBhvr>
                                      <p:to>
                                        <p:strVal val="visible"/>
                                      </p:to>
                                    </p:set>
                                    <p:animEffect transition="in" filter="fade">
                                      <p:cBhvr>
                                        <p:cTn id="7" dur="10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79"/>
        <p:cNvGrpSpPr/>
        <p:nvPr/>
      </p:nvGrpSpPr>
      <p:grpSpPr>
        <a:xfrm>
          <a:off x="0" y="0"/>
          <a:ext cx="0" cy="0"/>
          <a:chOff x="0" y="0"/>
          <a:chExt cx="0" cy="0"/>
        </a:xfrm>
      </p:grpSpPr>
      <p:sp>
        <p:nvSpPr>
          <p:cNvPr id="480" name="Google Shape;480;p60"/>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Rank the rate of increase for common big O times.</a:t>
            </a:r>
            <a:endParaRPr b="1" u="sng"/>
          </a:p>
        </p:txBody>
      </p:sp>
      <p:sp>
        <p:nvSpPr>
          <p:cNvPr id="481" name="Google Shape;481;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pic>
        <p:nvPicPr>
          <p:cNvPr id="482" name="Google Shape;482;p60"/>
          <p:cNvPicPr preferRelativeResize="0"/>
          <p:nvPr/>
        </p:nvPicPr>
        <p:blipFill>
          <a:blip r:embed="rId3">
            <a:alphaModFix/>
          </a:blip>
          <a:stretch>
            <a:fillRect/>
          </a:stretch>
        </p:blipFill>
        <p:spPr>
          <a:xfrm>
            <a:off x="152400" y="437301"/>
            <a:ext cx="3117200" cy="2743975"/>
          </a:xfrm>
          <a:prstGeom prst="rect">
            <a:avLst/>
          </a:prstGeom>
          <a:noFill/>
          <a:ln>
            <a:noFill/>
          </a:ln>
        </p:spPr>
      </p:pic>
      <p:sp>
        <p:nvSpPr>
          <p:cNvPr id="2" name="TextBox 1">
            <a:extLst>
              <a:ext uri="{FF2B5EF4-FFF2-40B4-BE49-F238E27FC236}">
                <a16:creationId xmlns:a16="http://schemas.microsoft.com/office/drawing/2014/main" id="{B79B203D-F85E-461D-C1D8-A9CC37A88515}"/>
              </a:ext>
            </a:extLst>
          </p:cNvPr>
          <p:cNvSpPr txBox="1"/>
          <p:nvPr/>
        </p:nvSpPr>
        <p:spPr>
          <a:xfrm>
            <a:off x="8162576" y="4964484"/>
            <a:ext cx="1010313" cy="184666"/>
          </a:xfrm>
          <a:prstGeom prst="rect">
            <a:avLst/>
          </a:prstGeom>
          <a:noFill/>
        </p:spPr>
        <p:txBody>
          <a:bodyPr wrap="square" rtlCol="0">
            <a:spAutoFit/>
          </a:bodyPr>
          <a:lstStyle/>
          <a:p>
            <a:r>
              <a:rPr lang="en-US" sz="600" i="1" dirty="0"/>
              <a:t>Time/Space Complexity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Effect transition="in" filter="fade">
                                      <p:cBhvr>
                                        <p:cTn id="7" dur="1000"/>
                                        <p:tgtEl>
                                          <p:spTgt spid="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27"/>
        <p:cNvGrpSpPr/>
        <p:nvPr/>
      </p:nvGrpSpPr>
      <p:grpSpPr>
        <a:xfrm>
          <a:off x="0" y="0"/>
          <a:ext cx="0" cy="0"/>
          <a:chOff x="0" y="0"/>
          <a:chExt cx="0" cy="0"/>
        </a:xfrm>
      </p:grpSpPr>
      <p:sp>
        <p:nvSpPr>
          <p:cNvPr id="128" name="Google Shape;128;p23"/>
          <p:cNvSpPr txBox="1"/>
          <p:nvPr/>
        </p:nvSpPr>
        <p:spPr>
          <a:xfrm>
            <a:off x="-22475" y="-58400"/>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Define the behavior and complexity of stacks, and how to implement in python using lists and deques.</a:t>
            </a:r>
            <a:endParaRPr b="1" u="sng"/>
          </a:p>
        </p:txBody>
      </p:sp>
      <p:sp>
        <p:nvSpPr>
          <p:cNvPr id="129" name="Google Shape;129;p23"/>
          <p:cNvSpPr txBox="1"/>
          <p:nvPr/>
        </p:nvSpPr>
        <p:spPr>
          <a:xfrm>
            <a:off x="23775" y="241100"/>
            <a:ext cx="8765100" cy="50754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 sz="1100" dirty="0"/>
              <a:t>A stack is last-in, first out (LIFO) with space complexity O(n).</a:t>
            </a:r>
            <a:r>
              <a:rPr lang="en" sz="1100" dirty="0">
                <a:solidFill>
                  <a:schemeClr val="dk1"/>
                </a:solidFill>
              </a:rPr>
              <a:t> In python use collections.deque, which is linked-list based: </a:t>
            </a:r>
            <a:endParaRPr sz="1100" dirty="0">
              <a:solidFill>
                <a:schemeClr val="dk1"/>
              </a:solidFill>
            </a:endParaRPr>
          </a:p>
        </p:txBody>
      </p:sp>
      <p:grpSp>
        <p:nvGrpSpPr>
          <p:cNvPr id="2" name="Group 1">
            <a:extLst>
              <a:ext uri="{FF2B5EF4-FFF2-40B4-BE49-F238E27FC236}">
                <a16:creationId xmlns:a16="http://schemas.microsoft.com/office/drawing/2014/main" id="{CB3A5A78-CFB8-9260-626F-6C32C513FD6B}"/>
              </a:ext>
            </a:extLst>
          </p:cNvPr>
          <p:cNvGrpSpPr/>
          <p:nvPr/>
        </p:nvGrpSpPr>
        <p:grpSpPr>
          <a:xfrm>
            <a:off x="267299" y="3020353"/>
            <a:ext cx="7072675" cy="982175"/>
            <a:chOff x="267299" y="3020353"/>
            <a:chExt cx="7072675" cy="982175"/>
          </a:xfrm>
        </p:grpSpPr>
        <p:pic>
          <p:nvPicPr>
            <p:cNvPr id="130" name="Google Shape;130;p23"/>
            <p:cNvPicPr preferRelativeResize="0"/>
            <p:nvPr/>
          </p:nvPicPr>
          <p:blipFill>
            <a:blip r:embed="rId3">
              <a:alphaModFix/>
            </a:blip>
            <a:stretch>
              <a:fillRect/>
            </a:stretch>
          </p:blipFill>
          <p:spPr>
            <a:xfrm>
              <a:off x="267299" y="3020353"/>
              <a:ext cx="7072675" cy="744205"/>
            </a:xfrm>
            <a:prstGeom prst="rect">
              <a:avLst/>
            </a:prstGeom>
            <a:noFill/>
            <a:ln>
              <a:noFill/>
            </a:ln>
          </p:spPr>
        </p:pic>
        <p:pic>
          <p:nvPicPr>
            <p:cNvPr id="131" name="Google Shape;131;p23"/>
            <p:cNvPicPr preferRelativeResize="0"/>
            <p:nvPr/>
          </p:nvPicPr>
          <p:blipFill>
            <a:blip r:embed="rId4">
              <a:alphaModFix/>
            </a:blip>
            <a:stretch>
              <a:fillRect/>
            </a:stretch>
          </p:blipFill>
          <p:spPr>
            <a:xfrm>
              <a:off x="267299" y="3764558"/>
              <a:ext cx="7072672" cy="237970"/>
            </a:xfrm>
            <a:prstGeom prst="rect">
              <a:avLst/>
            </a:prstGeom>
            <a:noFill/>
            <a:ln>
              <a:noFill/>
            </a:ln>
          </p:spPr>
        </p:pic>
      </p:grpSp>
      <p:graphicFrame>
        <p:nvGraphicFramePr>
          <p:cNvPr id="132" name="Google Shape;132;p23"/>
          <p:cNvGraphicFramePr/>
          <p:nvPr>
            <p:extLst>
              <p:ext uri="{D42A27DB-BD31-4B8C-83A1-F6EECF244321}">
                <p14:modId xmlns:p14="http://schemas.microsoft.com/office/powerpoint/2010/main" val="3071733589"/>
              </p:ext>
            </p:extLst>
          </p:nvPr>
        </p:nvGraphicFramePr>
        <p:xfrm>
          <a:off x="267299" y="924379"/>
          <a:ext cx="4506175" cy="1920240"/>
        </p:xfrm>
        <a:graphic>
          <a:graphicData uri="http://schemas.openxmlformats.org/drawingml/2006/table">
            <a:tbl>
              <a:tblPr>
                <a:noFill/>
                <a:tableStyleId>{A8EBC699-D4AE-4544-A970-5B61255B25D5}</a:tableStyleId>
              </a:tblPr>
              <a:tblGrid>
                <a:gridCol w="2279200">
                  <a:extLst>
                    <a:ext uri="{9D8B030D-6E8A-4147-A177-3AD203B41FA5}">
                      <a16:colId xmlns:a16="http://schemas.microsoft.com/office/drawing/2014/main" val="20000"/>
                    </a:ext>
                  </a:extLst>
                </a:gridCol>
                <a:gridCol w="2226975">
                  <a:extLst>
                    <a:ext uri="{9D8B030D-6E8A-4147-A177-3AD203B41FA5}">
                      <a16:colId xmlns:a16="http://schemas.microsoft.com/office/drawing/2014/main" val="20001"/>
                    </a:ext>
                  </a:extLst>
                </a:gridCol>
              </a:tblGrid>
              <a:tr h="213350">
                <a:tc>
                  <a:txBody>
                    <a:bodyPr/>
                    <a:lstStyle/>
                    <a:p>
                      <a:pPr marL="0" lvl="0" indent="0" algn="l" rtl="0">
                        <a:spcBef>
                          <a:spcPts val="0"/>
                        </a:spcBef>
                        <a:spcAft>
                          <a:spcPts val="0"/>
                        </a:spcAft>
                        <a:buNone/>
                      </a:pPr>
                      <a:r>
                        <a:rPr lang="en"/>
                        <a:t>len(D)</a:t>
                      </a:r>
                      <a:endParaRPr/>
                    </a:p>
                  </a:txBody>
                  <a:tcPr marL="0" marR="0" marT="0" marB="0"/>
                </a:tc>
                <a:tc>
                  <a:txBody>
                    <a:bodyPr/>
                    <a:lstStyle/>
                    <a:p>
                      <a:pPr marL="0" lvl="0" indent="0" algn="l" rtl="0">
                        <a:spcBef>
                          <a:spcPts val="0"/>
                        </a:spcBef>
                        <a:spcAft>
                          <a:spcPts val="0"/>
                        </a:spcAft>
                        <a:buNone/>
                      </a:pPr>
                      <a:r>
                        <a:rPr lang="en"/>
                        <a:t>Number of elements</a:t>
                      </a:r>
                      <a:endParaRPr/>
                    </a:p>
                  </a:txBody>
                  <a:tcPr marL="0" marR="0" marT="0" marB="0"/>
                </a:tc>
                <a:extLst>
                  <a:ext uri="{0D108BD9-81ED-4DB2-BD59-A6C34878D82A}">
                    <a16:rowId xmlns:a16="http://schemas.microsoft.com/office/drawing/2014/main" val="10000"/>
                  </a:ext>
                </a:extLst>
              </a:tr>
              <a:tr h="213350">
                <a:tc>
                  <a:txBody>
                    <a:bodyPr/>
                    <a:lstStyle/>
                    <a:p>
                      <a:pPr marL="0" lvl="0" indent="0" algn="l" rtl="0">
                        <a:spcBef>
                          <a:spcPts val="0"/>
                        </a:spcBef>
                        <a:spcAft>
                          <a:spcPts val="0"/>
                        </a:spcAft>
                        <a:buNone/>
                      </a:pPr>
                      <a:r>
                        <a:rPr lang="en"/>
                        <a:t>D.appendleft(e)</a:t>
                      </a:r>
                      <a:endParaRPr/>
                    </a:p>
                  </a:txBody>
                  <a:tcPr marL="0" marR="0" marT="0" marB="0"/>
                </a:tc>
                <a:tc>
                  <a:txBody>
                    <a:bodyPr/>
                    <a:lstStyle/>
                    <a:p>
                      <a:pPr marL="0" lvl="0" indent="0" algn="l" rtl="0">
                        <a:spcBef>
                          <a:spcPts val="0"/>
                        </a:spcBef>
                        <a:spcAft>
                          <a:spcPts val="0"/>
                        </a:spcAft>
                        <a:buNone/>
                      </a:pPr>
                      <a:r>
                        <a:rPr lang="en"/>
                        <a:t>Add to beginning</a:t>
                      </a:r>
                      <a:endParaRPr/>
                    </a:p>
                  </a:txBody>
                  <a:tcPr marL="0" marR="0" marT="0" marB="0"/>
                </a:tc>
                <a:extLst>
                  <a:ext uri="{0D108BD9-81ED-4DB2-BD59-A6C34878D82A}">
                    <a16:rowId xmlns:a16="http://schemas.microsoft.com/office/drawing/2014/main" val="10001"/>
                  </a:ext>
                </a:extLst>
              </a:tr>
              <a:tr h="213350">
                <a:tc>
                  <a:txBody>
                    <a:bodyPr/>
                    <a:lstStyle/>
                    <a:p>
                      <a:pPr marL="0" lvl="0" indent="0" algn="l" rtl="0">
                        <a:spcBef>
                          <a:spcPts val="0"/>
                        </a:spcBef>
                        <a:spcAft>
                          <a:spcPts val="0"/>
                        </a:spcAft>
                        <a:buNone/>
                      </a:pPr>
                      <a:r>
                        <a:rPr lang="en"/>
                        <a:t>D.append(e)</a:t>
                      </a:r>
                      <a:endParaRPr/>
                    </a:p>
                  </a:txBody>
                  <a:tcPr marL="0" marR="0" marT="0" marB="0">
                    <a:solidFill>
                      <a:srgbClr val="FFFF00"/>
                    </a:solidFill>
                  </a:tcPr>
                </a:tc>
                <a:tc>
                  <a:txBody>
                    <a:bodyPr/>
                    <a:lstStyle/>
                    <a:p>
                      <a:pPr marL="0" lvl="0" indent="0" algn="l" rtl="0">
                        <a:spcBef>
                          <a:spcPts val="0"/>
                        </a:spcBef>
                        <a:spcAft>
                          <a:spcPts val="0"/>
                        </a:spcAft>
                        <a:buNone/>
                      </a:pPr>
                      <a:r>
                        <a:rPr lang="en"/>
                        <a:t>Add to end</a:t>
                      </a:r>
                      <a:endParaRPr/>
                    </a:p>
                  </a:txBody>
                  <a:tcPr marL="0" marR="0" marT="0" marB="0">
                    <a:solidFill>
                      <a:srgbClr val="FFFF00"/>
                    </a:solidFill>
                  </a:tcPr>
                </a:tc>
                <a:extLst>
                  <a:ext uri="{0D108BD9-81ED-4DB2-BD59-A6C34878D82A}">
                    <a16:rowId xmlns:a16="http://schemas.microsoft.com/office/drawing/2014/main" val="10002"/>
                  </a:ext>
                </a:extLst>
              </a:tr>
              <a:tr h="213350">
                <a:tc>
                  <a:txBody>
                    <a:bodyPr/>
                    <a:lstStyle/>
                    <a:p>
                      <a:pPr marL="0" lvl="0" indent="0" algn="l" rtl="0">
                        <a:spcBef>
                          <a:spcPts val="0"/>
                        </a:spcBef>
                        <a:spcAft>
                          <a:spcPts val="0"/>
                        </a:spcAft>
                        <a:buNone/>
                      </a:pPr>
                      <a:r>
                        <a:rPr lang="en"/>
                        <a:t>D.popleft()</a:t>
                      </a:r>
                      <a:endParaRPr/>
                    </a:p>
                  </a:txBody>
                  <a:tcPr marL="0" marR="0" marT="0" marB="0"/>
                </a:tc>
                <a:tc>
                  <a:txBody>
                    <a:bodyPr/>
                    <a:lstStyle/>
                    <a:p>
                      <a:pPr marL="0" lvl="0" indent="0" algn="l" rtl="0">
                        <a:spcBef>
                          <a:spcPts val="0"/>
                        </a:spcBef>
                        <a:spcAft>
                          <a:spcPts val="0"/>
                        </a:spcAft>
                        <a:buNone/>
                      </a:pPr>
                      <a:r>
                        <a:rPr lang="en"/>
                        <a:t>Remove from beginning</a:t>
                      </a:r>
                      <a:endParaRPr/>
                    </a:p>
                  </a:txBody>
                  <a:tcPr marL="0" marR="0" marT="0" marB="0"/>
                </a:tc>
                <a:extLst>
                  <a:ext uri="{0D108BD9-81ED-4DB2-BD59-A6C34878D82A}">
                    <a16:rowId xmlns:a16="http://schemas.microsoft.com/office/drawing/2014/main" val="10003"/>
                  </a:ext>
                </a:extLst>
              </a:tr>
              <a:tr h="213350">
                <a:tc>
                  <a:txBody>
                    <a:bodyPr/>
                    <a:lstStyle/>
                    <a:p>
                      <a:pPr marL="0" lvl="0" indent="0" algn="l" rtl="0">
                        <a:spcBef>
                          <a:spcPts val="0"/>
                        </a:spcBef>
                        <a:spcAft>
                          <a:spcPts val="0"/>
                        </a:spcAft>
                        <a:buNone/>
                      </a:pPr>
                      <a:r>
                        <a:rPr lang="en"/>
                        <a:t>D.pop()</a:t>
                      </a:r>
                      <a:endParaRPr/>
                    </a:p>
                  </a:txBody>
                  <a:tcPr marL="0" marR="0" marT="0" marB="0">
                    <a:solidFill>
                      <a:srgbClr val="FFFF00"/>
                    </a:solidFill>
                  </a:tcPr>
                </a:tc>
                <a:tc>
                  <a:txBody>
                    <a:bodyPr/>
                    <a:lstStyle/>
                    <a:p>
                      <a:pPr marL="0" lvl="0" indent="0" algn="l" rtl="0">
                        <a:spcBef>
                          <a:spcPts val="0"/>
                        </a:spcBef>
                        <a:spcAft>
                          <a:spcPts val="0"/>
                        </a:spcAft>
                        <a:buNone/>
                      </a:pPr>
                      <a:r>
                        <a:rPr lang="en"/>
                        <a:t>Remove from end</a:t>
                      </a:r>
                      <a:endParaRPr/>
                    </a:p>
                  </a:txBody>
                  <a:tcPr marL="0" marR="0" marT="0" marB="0">
                    <a:solidFill>
                      <a:srgbClr val="FFFF00"/>
                    </a:solidFill>
                  </a:tcPr>
                </a:tc>
                <a:extLst>
                  <a:ext uri="{0D108BD9-81ED-4DB2-BD59-A6C34878D82A}">
                    <a16:rowId xmlns:a16="http://schemas.microsoft.com/office/drawing/2014/main" val="10004"/>
                  </a:ext>
                </a:extLst>
              </a:tr>
              <a:tr h="213350">
                <a:tc>
                  <a:txBody>
                    <a:bodyPr/>
                    <a:lstStyle/>
                    <a:p>
                      <a:pPr marL="0" lvl="0" indent="0" algn="l" rtl="0">
                        <a:spcBef>
                          <a:spcPts val="0"/>
                        </a:spcBef>
                        <a:spcAft>
                          <a:spcPts val="0"/>
                        </a:spcAft>
                        <a:buNone/>
                      </a:pPr>
                      <a:r>
                        <a:rPr lang="en"/>
                        <a:t>D[i]</a:t>
                      </a:r>
                      <a:endParaRPr/>
                    </a:p>
                  </a:txBody>
                  <a:tcPr marL="0" marR="0" marT="0" marB="0"/>
                </a:tc>
                <a:tc>
                  <a:txBody>
                    <a:bodyPr/>
                    <a:lstStyle/>
                    <a:p>
                      <a:pPr marL="0" lvl="0" indent="0" algn="l" rtl="0">
                        <a:spcBef>
                          <a:spcPts val="0"/>
                        </a:spcBef>
                        <a:spcAft>
                          <a:spcPts val="0"/>
                        </a:spcAft>
                        <a:buNone/>
                      </a:pPr>
                      <a:r>
                        <a:rPr lang="en"/>
                        <a:t>Arbitrary access</a:t>
                      </a:r>
                      <a:endParaRPr/>
                    </a:p>
                  </a:txBody>
                  <a:tcPr marL="0" marR="0" marT="0" marB="0"/>
                </a:tc>
                <a:extLst>
                  <a:ext uri="{0D108BD9-81ED-4DB2-BD59-A6C34878D82A}">
                    <a16:rowId xmlns:a16="http://schemas.microsoft.com/office/drawing/2014/main" val="10005"/>
                  </a:ext>
                </a:extLst>
              </a:tr>
              <a:tr h="213350">
                <a:tc>
                  <a:txBody>
                    <a:bodyPr/>
                    <a:lstStyle/>
                    <a:p>
                      <a:pPr marL="0" lvl="0" indent="0" algn="l" rtl="0">
                        <a:spcBef>
                          <a:spcPts val="0"/>
                        </a:spcBef>
                        <a:spcAft>
                          <a:spcPts val="0"/>
                        </a:spcAft>
                        <a:buNone/>
                      </a:pPr>
                      <a:r>
                        <a:rPr lang="en"/>
                        <a:t>D.remove(e)</a:t>
                      </a:r>
                      <a:endParaRPr/>
                    </a:p>
                  </a:txBody>
                  <a:tcPr marL="0" marR="0" marT="0" marB="0"/>
                </a:tc>
                <a:tc>
                  <a:txBody>
                    <a:bodyPr/>
                    <a:lstStyle/>
                    <a:p>
                      <a:pPr marL="0" lvl="0" indent="0" algn="l" rtl="0">
                        <a:spcBef>
                          <a:spcPts val="0"/>
                        </a:spcBef>
                        <a:spcAft>
                          <a:spcPts val="0"/>
                        </a:spcAft>
                        <a:buNone/>
                      </a:pPr>
                      <a:r>
                        <a:rPr lang="en"/>
                        <a:t>Find and remove element e</a:t>
                      </a:r>
                      <a:endParaRPr/>
                    </a:p>
                  </a:txBody>
                  <a:tcPr marL="0" marR="0" marT="0" marB="0"/>
                </a:tc>
                <a:extLst>
                  <a:ext uri="{0D108BD9-81ED-4DB2-BD59-A6C34878D82A}">
                    <a16:rowId xmlns:a16="http://schemas.microsoft.com/office/drawing/2014/main" val="10006"/>
                  </a:ext>
                </a:extLst>
              </a:tr>
              <a:tr h="213350">
                <a:tc>
                  <a:txBody>
                    <a:bodyPr/>
                    <a:lstStyle/>
                    <a:p>
                      <a:pPr marL="0" lvl="0" indent="0" algn="l" rtl="0">
                        <a:spcBef>
                          <a:spcPts val="0"/>
                        </a:spcBef>
                        <a:spcAft>
                          <a:spcPts val="0"/>
                        </a:spcAft>
                        <a:buNone/>
                      </a:pPr>
                      <a:r>
                        <a:rPr lang="en"/>
                        <a:t>D.insert(i, e)</a:t>
                      </a:r>
                      <a:endParaRPr/>
                    </a:p>
                  </a:txBody>
                  <a:tcPr marL="0" marR="0" marT="0" marB="0"/>
                </a:tc>
                <a:tc>
                  <a:txBody>
                    <a:bodyPr/>
                    <a:lstStyle/>
                    <a:p>
                      <a:pPr marL="0" lvl="0" indent="0" algn="l" rtl="0">
                        <a:spcBef>
                          <a:spcPts val="0"/>
                        </a:spcBef>
                        <a:spcAft>
                          <a:spcPts val="0"/>
                        </a:spcAft>
                        <a:buNone/>
                      </a:pPr>
                      <a:r>
                        <a:rPr lang="en"/>
                        <a:t>Insert element e at index i</a:t>
                      </a:r>
                      <a:endParaRPr/>
                    </a:p>
                  </a:txBody>
                  <a:tcPr marL="0" marR="0" marT="0" marB="0"/>
                </a:tc>
                <a:extLst>
                  <a:ext uri="{0D108BD9-81ED-4DB2-BD59-A6C34878D82A}">
                    <a16:rowId xmlns:a16="http://schemas.microsoft.com/office/drawing/2014/main" val="10007"/>
                  </a:ext>
                </a:extLst>
              </a:tr>
              <a:tr h="213350">
                <a:tc>
                  <a:txBody>
                    <a:bodyPr/>
                    <a:lstStyle/>
                    <a:p>
                      <a:pPr marL="0" lvl="0" indent="0" algn="l" rtl="0">
                        <a:spcBef>
                          <a:spcPts val="0"/>
                        </a:spcBef>
                        <a:spcAft>
                          <a:spcPts val="0"/>
                        </a:spcAft>
                        <a:buNone/>
                      </a:pPr>
                      <a:r>
                        <a:rPr lang="en"/>
                        <a:t>del D[i]</a:t>
                      </a:r>
                      <a:endParaRPr/>
                    </a:p>
                  </a:txBody>
                  <a:tcPr marL="0" marR="0" marT="0" marB="0"/>
                </a:tc>
                <a:tc>
                  <a:txBody>
                    <a:bodyPr/>
                    <a:lstStyle/>
                    <a:p>
                      <a:pPr marL="0" lvl="0" indent="0" algn="l" rtl="0">
                        <a:spcBef>
                          <a:spcPts val="0"/>
                        </a:spcBef>
                        <a:spcAft>
                          <a:spcPts val="0"/>
                        </a:spcAft>
                        <a:buNone/>
                      </a:pPr>
                      <a:r>
                        <a:rPr lang="en" dirty="0"/>
                        <a:t>Remove element at index i</a:t>
                      </a:r>
                      <a:endParaRPr dirty="0"/>
                    </a:p>
                  </a:txBody>
                  <a:tcPr marL="0" marR="0" marT="0" marB="0"/>
                </a:tc>
                <a:extLst>
                  <a:ext uri="{0D108BD9-81ED-4DB2-BD59-A6C34878D82A}">
                    <a16:rowId xmlns:a16="http://schemas.microsoft.com/office/drawing/2014/main" val="10008"/>
                  </a:ext>
                </a:extLst>
              </a:tr>
            </a:tbl>
          </a:graphicData>
        </a:graphic>
      </p:graphicFrame>
      <p:sp>
        <p:nvSpPr>
          <p:cNvPr id="133" name="Google Shape;133;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
        <p:nvSpPr>
          <p:cNvPr id="3" name="TextBox 2">
            <a:extLst>
              <a:ext uri="{FF2B5EF4-FFF2-40B4-BE49-F238E27FC236}">
                <a16:creationId xmlns:a16="http://schemas.microsoft.com/office/drawing/2014/main" id="{4DD3C788-D3CE-0B12-9B53-291DC307D215}"/>
              </a:ext>
            </a:extLst>
          </p:cNvPr>
          <p:cNvSpPr txBox="1"/>
          <p:nvPr/>
        </p:nvSpPr>
        <p:spPr>
          <a:xfrm>
            <a:off x="8028528" y="4999845"/>
            <a:ext cx="1262628" cy="184666"/>
          </a:xfrm>
          <a:prstGeom prst="rect">
            <a:avLst/>
          </a:prstGeom>
          <a:noFill/>
        </p:spPr>
        <p:txBody>
          <a:bodyPr wrap="square" rtlCol="0">
            <a:spAutoFit/>
          </a:bodyPr>
          <a:lstStyle/>
          <a:p>
            <a:r>
              <a:rPr lang="en-US" sz="600" i="1" dirty="0"/>
              <a:t>Data Structures &amp; Algorithms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0"/>
                                        <p:tgtEl>
                                          <p:spTgt spid="129"/>
                                        </p:tgtEl>
                                      </p:cBhvr>
                                    </p:animEffect>
                                  </p:childTnLst>
                                </p:cTn>
                              </p:par>
                              <p:par>
                                <p:cTn id="8" presetID="10" presetClass="entr" presetSubtype="0" fill="hold" nodeType="withEffect">
                                  <p:stCondLst>
                                    <p:cond delay="0"/>
                                  </p:stCondLst>
                                  <p:childTnLst>
                                    <p:set>
                                      <p:cBhvr>
                                        <p:cTn id="9" dur="1" fill="hold">
                                          <p:stCondLst>
                                            <p:cond delay="0"/>
                                          </p:stCondLst>
                                        </p:cTn>
                                        <p:tgtEl>
                                          <p:spTgt spid="132"/>
                                        </p:tgtEl>
                                        <p:attrNameLst>
                                          <p:attrName>style.visibility</p:attrName>
                                        </p:attrNameLst>
                                      </p:cBhvr>
                                      <p:to>
                                        <p:strVal val="visible"/>
                                      </p:to>
                                    </p:set>
                                    <p:animEffect transition="in" filter="fade">
                                      <p:cBhvr>
                                        <p:cTn id="10" dur="1000"/>
                                        <p:tgtEl>
                                          <p:spTgt spid="132"/>
                                        </p:tgtEl>
                                      </p:cBhvr>
                                    </p:animEffec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500"/>
        <p:cNvGrpSpPr/>
        <p:nvPr/>
      </p:nvGrpSpPr>
      <p:grpSpPr>
        <a:xfrm>
          <a:off x="0" y="0"/>
          <a:ext cx="0" cy="0"/>
          <a:chOff x="0" y="0"/>
          <a:chExt cx="0" cy="0"/>
        </a:xfrm>
      </p:grpSpPr>
      <p:sp>
        <p:nvSpPr>
          <p:cNvPr id="501" name="Google Shape;501;p63"/>
          <p:cNvSpPr txBox="1"/>
          <p:nvPr/>
        </p:nvSpPr>
        <p:spPr>
          <a:xfrm>
            <a:off x="2240752" y="221225"/>
            <a:ext cx="45051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000" b="1"/>
              <a:t>Misc</a:t>
            </a:r>
            <a:endParaRPr sz="5000" b="1"/>
          </a:p>
        </p:txBody>
      </p:sp>
      <p:sp>
        <p:nvSpPr>
          <p:cNvPr id="502" name="Google Shape;502;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506"/>
        <p:cNvGrpSpPr/>
        <p:nvPr/>
      </p:nvGrpSpPr>
      <p:grpSpPr>
        <a:xfrm>
          <a:off x="0" y="0"/>
          <a:ext cx="0" cy="0"/>
          <a:chOff x="0" y="0"/>
          <a:chExt cx="0" cy="0"/>
        </a:xfrm>
      </p:grpSpPr>
      <p:sp>
        <p:nvSpPr>
          <p:cNvPr id="507" name="Google Shape;507;p64"/>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are processes and threads?</a:t>
            </a:r>
            <a:endParaRPr b="1" u="sng"/>
          </a:p>
        </p:txBody>
      </p:sp>
      <p:graphicFrame>
        <p:nvGraphicFramePr>
          <p:cNvPr id="509" name="Google Shape;509;p64"/>
          <p:cNvGraphicFramePr/>
          <p:nvPr>
            <p:extLst>
              <p:ext uri="{D42A27DB-BD31-4B8C-83A1-F6EECF244321}">
                <p14:modId xmlns:p14="http://schemas.microsoft.com/office/powerpoint/2010/main" val="3663995711"/>
              </p:ext>
            </p:extLst>
          </p:nvPr>
        </p:nvGraphicFramePr>
        <p:xfrm>
          <a:off x="335119" y="2363031"/>
          <a:ext cx="6487561" cy="2404805"/>
        </p:xfrm>
        <a:graphic>
          <a:graphicData uri="http://schemas.openxmlformats.org/drawingml/2006/table">
            <a:tbl>
              <a:tblPr>
                <a:noFill/>
                <a:tableStyleId>{A8EBC699-D4AE-4544-A970-5B61255B25D5}</a:tableStyleId>
              </a:tblPr>
              <a:tblGrid>
                <a:gridCol w="1417082">
                  <a:extLst>
                    <a:ext uri="{9D8B030D-6E8A-4147-A177-3AD203B41FA5}">
                      <a16:colId xmlns:a16="http://schemas.microsoft.com/office/drawing/2014/main" val="1150191895"/>
                    </a:ext>
                  </a:extLst>
                </a:gridCol>
                <a:gridCol w="2381818">
                  <a:extLst>
                    <a:ext uri="{9D8B030D-6E8A-4147-A177-3AD203B41FA5}">
                      <a16:colId xmlns:a16="http://schemas.microsoft.com/office/drawing/2014/main" val="20000"/>
                    </a:ext>
                  </a:extLst>
                </a:gridCol>
                <a:gridCol w="2688661">
                  <a:extLst>
                    <a:ext uri="{9D8B030D-6E8A-4147-A177-3AD203B41FA5}">
                      <a16:colId xmlns:a16="http://schemas.microsoft.com/office/drawing/2014/main" val="20001"/>
                    </a:ext>
                  </a:extLst>
                </a:gridCol>
              </a:tblGrid>
              <a:tr h="199300">
                <a:tc>
                  <a:txBody>
                    <a:bodyPr/>
                    <a:lstStyle/>
                    <a:p>
                      <a:pPr marL="0" lvl="0" indent="0" algn="ctr" rtl="0">
                        <a:spcBef>
                          <a:spcPts val="0"/>
                        </a:spcBef>
                        <a:spcAft>
                          <a:spcPts val="0"/>
                        </a:spcAft>
                        <a:buNone/>
                      </a:pPr>
                      <a:endParaRPr sz="900" b="1"/>
                    </a:p>
                  </a:txBody>
                  <a:tcPr marL="0" marR="0" marT="0" marB="0">
                    <a:solidFill>
                      <a:srgbClr val="EFEFEF"/>
                    </a:solidFill>
                  </a:tcPr>
                </a:tc>
                <a:tc>
                  <a:txBody>
                    <a:bodyPr/>
                    <a:lstStyle/>
                    <a:p>
                      <a:pPr marL="0" lvl="0" indent="0" algn="ctr" rtl="0">
                        <a:spcBef>
                          <a:spcPts val="0"/>
                        </a:spcBef>
                        <a:spcAft>
                          <a:spcPts val="0"/>
                        </a:spcAft>
                        <a:buNone/>
                      </a:pPr>
                      <a:r>
                        <a:rPr lang="en" sz="900" b="1"/>
                        <a:t>Processes</a:t>
                      </a:r>
                      <a:endParaRPr sz="900" b="1"/>
                    </a:p>
                  </a:txBody>
                  <a:tcPr marL="0" marR="0" marT="0" marB="0">
                    <a:solidFill>
                      <a:srgbClr val="EFEFEF"/>
                    </a:solidFill>
                  </a:tcPr>
                </a:tc>
                <a:tc>
                  <a:txBody>
                    <a:bodyPr/>
                    <a:lstStyle/>
                    <a:p>
                      <a:pPr marL="0" lvl="0" indent="0" algn="ctr" rtl="0">
                        <a:spcBef>
                          <a:spcPts val="0"/>
                        </a:spcBef>
                        <a:spcAft>
                          <a:spcPts val="0"/>
                        </a:spcAft>
                        <a:buNone/>
                      </a:pPr>
                      <a:r>
                        <a:rPr lang="en" sz="900" b="1" dirty="0"/>
                        <a:t>Threads</a:t>
                      </a:r>
                      <a:endParaRPr sz="900" b="1" dirty="0"/>
                    </a:p>
                  </a:txBody>
                  <a:tcPr marL="0" marR="0" marT="0" marB="0">
                    <a:solidFill>
                      <a:srgbClr val="EFEFEF"/>
                    </a:solidFill>
                  </a:tcPr>
                </a:tc>
                <a:extLst>
                  <a:ext uri="{0D108BD9-81ED-4DB2-BD59-A6C34878D82A}">
                    <a16:rowId xmlns:a16="http://schemas.microsoft.com/office/drawing/2014/main" val="10000"/>
                  </a:ext>
                </a:extLst>
              </a:tr>
              <a:tr h="199300">
                <a:tc>
                  <a:txBody>
                    <a:bodyPr/>
                    <a:lstStyle/>
                    <a:p>
                      <a:pPr marL="0" lvl="0" indent="0" algn="ctr" rtl="0">
                        <a:spcBef>
                          <a:spcPts val="0"/>
                        </a:spcBef>
                        <a:spcAft>
                          <a:spcPts val="0"/>
                        </a:spcAft>
                        <a:buNone/>
                      </a:pPr>
                      <a:r>
                        <a:rPr lang="en-US" sz="900" b="1" dirty="0"/>
                        <a:t>Memory Space</a:t>
                      </a:r>
                      <a:endParaRPr sz="900" b="1" dirty="0"/>
                    </a:p>
                  </a:txBody>
                  <a:tcPr marL="0" marR="0" marT="0" marB="0"/>
                </a:tc>
                <a:tc>
                  <a:txBody>
                    <a:bodyPr/>
                    <a:lstStyle/>
                    <a:p>
                      <a:pPr marL="0" lvl="0" indent="0" algn="l" rtl="0">
                        <a:spcBef>
                          <a:spcPts val="0"/>
                        </a:spcBef>
                        <a:spcAft>
                          <a:spcPts val="0"/>
                        </a:spcAft>
                        <a:buNone/>
                      </a:pPr>
                      <a:r>
                        <a:rPr lang="en" sz="900" dirty="0"/>
                        <a:t>Each has a separate memory space</a:t>
                      </a:r>
                      <a:endParaRPr sz="900" dirty="0"/>
                    </a:p>
                  </a:txBody>
                  <a:tcPr marL="0" marR="0" marT="0" marB="0"/>
                </a:tc>
                <a:tc>
                  <a:txBody>
                    <a:bodyPr/>
                    <a:lstStyle/>
                    <a:p>
                      <a:pPr marL="0" lvl="0" indent="0" algn="l" rtl="0">
                        <a:lnSpc>
                          <a:spcPct val="115000"/>
                        </a:lnSpc>
                        <a:spcBef>
                          <a:spcPts val="1000"/>
                        </a:spcBef>
                        <a:spcAft>
                          <a:spcPts val="1000"/>
                        </a:spcAft>
                        <a:buNone/>
                      </a:pPr>
                      <a:r>
                        <a:rPr lang="en" sz="900">
                          <a:solidFill>
                            <a:schemeClr val="dk1"/>
                          </a:solidFill>
                        </a:rPr>
                        <a:t>Threads of a process run in a shared memory space</a:t>
                      </a:r>
                      <a:endParaRPr sz="900"/>
                    </a:p>
                  </a:txBody>
                  <a:tcPr marL="0" marR="0" marT="0" marB="0"/>
                </a:tc>
                <a:extLst>
                  <a:ext uri="{0D108BD9-81ED-4DB2-BD59-A6C34878D82A}">
                    <a16:rowId xmlns:a16="http://schemas.microsoft.com/office/drawing/2014/main" val="10001"/>
                  </a:ext>
                </a:extLst>
              </a:tr>
              <a:tr h="398725">
                <a:tc>
                  <a:txBody>
                    <a:bodyPr/>
                    <a:lstStyle/>
                    <a:p>
                      <a:pPr marL="0" lvl="0" indent="0" algn="ctr" rtl="0">
                        <a:spcBef>
                          <a:spcPts val="0"/>
                        </a:spcBef>
                        <a:spcAft>
                          <a:spcPts val="0"/>
                        </a:spcAft>
                        <a:buNone/>
                      </a:pPr>
                      <a:r>
                        <a:rPr lang="en-US" sz="900" b="1" dirty="0"/>
                        <a:t>Communication</a:t>
                      </a:r>
                      <a:endParaRPr sz="900" b="1" dirty="0"/>
                    </a:p>
                  </a:txBody>
                  <a:tcPr marL="0" marR="0" marT="0" marB="0"/>
                </a:tc>
                <a:tc>
                  <a:txBody>
                    <a:bodyPr/>
                    <a:lstStyle/>
                    <a:p>
                      <a:pPr marL="0" lvl="0" indent="0" algn="l" rtl="0">
                        <a:spcBef>
                          <a:spcPts val="0"/>
                        </a:spcBef>
                        <a:spcAft>
                          <a:spcPts val="0"/>
                        </a:spcAft>
                        <a:buNone/>
                      </a:pPr>
                      <a:r>
                        <a:rPr lang="en" sz="900" dirty="0"/>
                        <a:t>Harder to share objects between processes; more isolated from each other. Need inter-process communication (IPC)</a:t>
                      </a:r>
                      <a:endParaRPr sz="900" dirty="0"/>
                    </a:p>
                  </a:txBody>
                  <a:tcPr marL="0" marR="0" marT="0" marB="0"/>
                </a:tc>
                <a:tc>
                  <a:txBody>
                    <a:bodyPr/>
                    <a:lstStyle/>
                    <a:p>
                      <a:pPr marL="0" lvl="0" indent="0" algn="l" rtl="0">
                        <a:spcBef>
                          <a:spcPts val="0"/>
                        </a:spcBef>
                        <a:spcAft>
                          <a:spcPts val="0"/>
                        </a:spcAft>
                        <a:buNone/>
                      </a:pPr>
                      <a:r>
                        <a:rPr lang="en" sz="900" dirty="0"/>
                        <a:t>Easier to share objects in the same memory, but need to be careful to avoid race conditions</a:t>
                      </a:r>
                      <a:endParaRPr sz="900" dirty="0"/>
                    </a:p>
                  </a:txBody>
                  <a:tcPr marL="0" marR="0" marT="0" marB="0"/>
                </a:tc>
                <a:extLst>
                  <a:ext uri="{0D108BD9-81ED-4DB2-BD59-A6C34878D82A}">
                    <a16:rowId xmlns:a16="http://schemas.microsoft.com/office/drawing/2014/main" val="10002"/>
                  </a:ext>
                </a:extLst>
              </a:tr>
              <a:tr h="199300">
                <a:tc>
                  <a:txBody>
                    <a:bodyPr/>
                    <a:lstStyle/>
                    <a:p>
                      <a:pPr marL="0" lvl="0" indent="0" algn="ctr" rtl="0">
                        <a:spcBef>
                          <a:spcPts val="0"/>
                        </a:spcBef>
                        <a:spcAft>
                          <a:spcPts val="0"/>
                        </a:spcAft>
                        <a:buNone/>
                      </a:pPr>
                      <a:r>
                        <a:rPr lang="en-US" sz="900" b="1" dirty="0"/>
                        <a:t>Python Package</a:t>
                      </a:r>
                      <a:endParaRPr sz="900" b="1" dirty="0"/>
                    </a:p>
                  </a:txBody>
                  <a:tcPr marL="0" marR="0" marT="0" marB="0"/>
                </a:tc>
                <a:tc>
                  <a:txBody>
                    <a:bodyPr/>
                    <a:lstStyle/>
                    <a:p>
                      <a:pPr marL="0" lvl="0" indent="0" algn="l" rtl="0">
                        <a:spcBef>
                          <a:spcPts val="0"/>
                        </a:spcBef>
                        <a:spcAft>
                          <a:spcPts val="0"/>
                        </a:spcAft>
                        <a:buNone/>
                      </a:pPr>
                      <a:r>
                        <a:rPr lang="en" sz="900" dirty="0"/>
                        <a:t>threading</a:t>
                      </a:r>
                      <a:endParaRPr sz="900" dirty="0"/>
                    </a:p>
                  </a:txBody>
                  <a:tcPr marL="0" marR="0" marT="0" marB="0"/>
                </a:tc>
                <a:tc>
                  <a:txBody>
                    <a:bodyPr/>
                    <a:lstStyle/>
                    <a:p>
                      <a:pPr marL="0" lvl="0" indent="0" algn="l" rtl="0">
                        <a:spcBef>
                          <a:spcPts val="0"/>
                        </a:spcBef>
                        <a:spcAft>
                          <a:spcPts val="0"/>
                        </a:spcAft>
                        <a:buNone/>
                      </a:pPr>
                      <a:r>
                        <a:rPr lang="en" sz="900" dirty="0"/>
                        <a:t>multiprocessing</a:t>
                      </a:r>
                      <a:endParaRPr sz="900" dirty="0"/>
                    </a:p>
                  </a:txBody>
                  <a:tcPr marL="0" marR="0" marT="0" marB="0"/>
                </a:tc>
                <a:extLst>
                  <a:ext uri="{0D108BD9-81ED-4DB2-BD59-A6C34878D82A}">
                    <a16:rowId xmlns:a16="http://schemas.microsoft.com/office/drawing/2014/main" val="10003"/>
                  </a:ext>
                </a:extLst>
              </a:tr>
              <a:tr h="199300">
                <a:tc>
                  <a:txBody>
                    <a:bodyPr/>
                    <a:lstStyle/>
                    <a:p>
                      <a:pPr marL="0" lvl="0" indent="0" algn="ctr" rtl="0">
                        <a:spcBef>
                          <a:spcPts val="0"/>
                        </a:spcBef>
                        <a:spcAft>
                          <a:spcPts val="0"/>
                        </a:spcAft>
                        <a:buNone/>
                      </a:pPr>
                      <a:r>
                        <a:rPr lang="en-US" sz="900" b="1" dirty="0"/>
                        <a:t>Overhead</a:t>
                      </a:r>
                      <a:endParaRPr sz="900" b="1" dirty="0"/>
                    </a:p>
                  </a:txBody>
                  <a:tcPr marL="0" marR="0" marT="0" marB="0"/>
                </a:tc>
                <a:tc>
                  <a:txBody>
                    <a:bodyPr/>
                    <a:lstStyle/>
                    <a:p>
                      <a:pPr marL="0" lvl="0" indent="0" algn="l" rtl="0">
                        <a:spcBef>
                          <a:spcPts val="0"/>
                        </a:spcBef>
                        <a:spcAft>
                          <a:spcPts val="0"/>
                        </a:spcAft>
                        <a:buNone/>
                      </a:pPr>
                      <a:r>
                        <a:rPr lang="en" sz="900" dirty="0"/>
                        <a:t>Larger memory footprint</a:t>
                      </a:r>
                      <a:endParaRPr sz="900" dirty="0"/>
                    </a:p>
                  </a:txBody>
                  <a:tcPr marL="0" marR="0" marT="0" marB="0"/>
                </a:tc>
                <a:tc>
                  <a:txBody>
                    <a:bodyPr/>
                    <a:lstStyle/>
                    <a:p>
                      <a:pPr marL="0" lvl="0" indent="0" algn="l" rtl="0">
                        <a:spcBef>
                          <a:spcPts val="0"/>
                        </a:spcBef>
                        <a:spcAft>
                          <a:spcPts val="0"/>
                        </a:spcAft>
                        <a:buNone/>
                      </a:pPr>
                      <a:r>
                        <a:rPr lang="en" sz="900" dirty="0"/>
                        <a:t>Lightweight, low memory footprint</a:t>
                      </a:r>
                      <a:endParaRPr sz="900" dirty="0"/>
                    </a:p>
                  </a:txBody>
                  <a:tcPr marL="0" marR="0" marT="0" marB="0"/>
                </a:tc>
                <a:extLst>
                  <a:ext uri="{0D108BD9-81ED-4DB2-BD59-A6C34878D82A}">
                    <a16:rowId xmlns:a16="http://schemas.microsoft.com/office/drawing/2014/main" val="10004"/>
                  </a:ext>
                </a:extLst>
              </a:tr>
              <a:tr h="398725">
                <a:tc>
                  <a:txBody>
                    <a:bodyPr/>
                    <a:lstStyle/>
                    <a:p>
                      <a:pPr marL="0" lvl="0" indent="0" algn="ctr" rtl="0">
                        <a:spcBef>
                          <a:spcPts val="0"/>
                        </a:spcBef>
                        <a:spcAft>
                          <a:spcPts val="0"/>
                        </a:spcAft>
                        <a:buNone/>
                      </a:pPr>
                      <a:r>
                        <a:rPr lang="en-US" sz="900" b="1" dirty="0"/>
                        <a:t>True parallelism?</a:t>
                      </a:r>
                      <a:endParaRPr sz="900" b="1" dirty="0"/>
                    </a:p>
                  </a:txBody>
                  <a:tcPr marL="0" marR="0" marT="0" marB="0"/>
                </a:tc>
                <a:tc>
                  <a:txBody>
                    <a:bodyPr/>
                    <a:lstStyle/>
                    <a:p>
                      <a:pPr marL="0" lvl="0" indent="0" algn="l" rtl="0">
                        <a:spcBef>
                          <a:spcPts val="0"/>
                        </a:spcBef>
                        <a:spcAft>
                          <a:spcPts val="0"/>
                        </a:spcAft>
                        <a:buNone/>
                      </a:pPr>
                      <a:r>
                        <a:rPr lang="en" sz="900"/>
                        <a:t>In python, takes advantages of multiple CPUs/cores</a:t>
                      </a:r>
                      <a:endParaRPr sz="900"/>
                    </a:p>
                  </a:txBody>
                  <a:tcPr marL="0" marR="0" marT="0" marB="0"/>
                </a:tc>
                <a:tc>
                  <a:txBody>
                    <a:bodyPr/>
                    <a:lstStyle/>
                    <a:p>
                      <a:pPr marL="0" lvl="0" indent="0" algn="l" rtl="0">
                        <a:spcBef>
                          <a:spcPts val="0"/>
                        </a:spcBef>
                        <a:spcAft>
                          <a:spcPts val="0"/>
                        </a:spcAft>
                        <a:buNone/>
                      </a:pPr>
                      <a:r>
                        <a:rPr lang="en" sz="900"/>
                        <a:t>In python, threads cannot be run in parallel using multiple CPUs/cores, due to the GIL.</a:t>
                      </a:r>
                      <a:endParaRPr sz="900"/>
                    </a:p>
                  </a:txBody>
                  <a:tcPr marL="0" marR="0" marT="0" marB="0"/>
                </a:tc>
                <a:extLst>
                  <a:ext uri="{0D108BD9-81ED-4DB2-BD59-A6C34878D82A}">
                    <a16:rowId xmlns:a16="http://schemas.microsoft.com/office/drawing/2014/main" val="10005"/>
                  </a:ext>
                </a:extLst>
              </a:tr>
              <a:tr h="797400">
                <a:tc>
                  <a:txBody>
                    <a:bodyPr/>
                    <a:lstStyle/>
                    <a:p>
                      <a:pPr marL="0" lvl="0" indent="0" algn="ctr" rtl="0">
                        <a:spcBef>
                          <a:spcPts val="0"/>
                        </a:spcBef>
                        <a:spcAft>
                          <a:spcPts val="0"/>
                        </a:spcAft>
                        <a:buNone/>
                      </a:pPr>
                      <a:r>
                        <a:rPr lang="en-US" sz="900" b="1" dirty="0"/>
                        <a:t>Use Case</a:t>
                      </a:r>
                      <a:endParaRPr sz="900" b="1" dirty="0"/>
                    </a:p>
                  </a:txBody>
                  <a:tcPr marL="0" marR="0" marT="0" marB="0"/>
                </a:tc>
                <a:tc>
                  <a:txBody>
                    <a:bodyPr/>
                    <a:lstStyle/>
                    <a:p>
                      <a:pPr marL="0" lvl="0" indent="0" algn="l" rtl="0">
                        <a:spcBef>
                          <a:spcPts val="0"/>
                        </a:spcBef>
                        <a:spcAft>
                          <a:spcPts val="0"/>
                        </a:spcAft>
                        <a:buNone/>
                      </a:pPr>
                      <a:r>
                        <a:rPr lang="en" sz="900" b="1" dirty="0"/>
                        <a:t>Use case in python: </a:t>
                      </a:r>
                      <a:r>
                        <a:rPr lang="en" sz="900" dirty="0"/>
                        <a:t>For when you want to really do more than one thing at a given time on the CPU (CPU-bound). </a:t>
                      </a:r>
                      <a:endParaRPr sz="900" dirty="0"/>
                    </a:p>
                  </a:txBody>
                  <a:tcPr marL="0" marR="0" marT="0" marB="0"/>
                </a:tc>
                <a:tc>
                  <a:txBody>
                    <a:bodyPr/>
                    <a:lstStyle/>
                    <a:p>
                      <a:pPr marL="0" lvl="0" indent="0" algn="l" rtl="0">
                        <a:spcBef>
                          <a:spcPts val="0"/>
                        </a:spcBef>
                        <a:spcAft>
                          <a:spcPts val="0"/>
                        </a:spcAft>
                        <a:buNone/>
                      </a:pPr>
                      <a:r>
                        <a:rPr lang="en" sz="900" b="1" dirty="0"/>
                        <a:t>Use case in python:</a:t>
                      </a:r>
                      <a:r>
                        <a:rPr lang="en" sz="900" dirty="0"/>
                        <a:t> enables applications to be responsive, when execution is I/O bound (eg from internet, database retrieval, etc). Things aren’t being done in parallel on the CPU, but concurrently due to context switching.</a:t>
                      </a:r>
                      <a:endParaRPr sz="900" dirty="0"/>
                    </a:p>
                  </a:txBody>
                  <a:tcPr marL="0" marR="0" marT="0" marB="0"/>
                </a:tc>
                <a:extLst>
                  <a:ext uri="{0D108BD9-81ED-4DB2-BD59-A6C34878D82A}">
                    <a16:rowId xmlns:a16="http://schemas.microsoft.com/office/drawing/2014/main" val="10006"/>
                  </a:ext>
                </a:extLst>
              </a:tr>
            </a:tbl>
          </a:graphicData>
        </a:graphic>
      </p:graphicFrame>
      <p:pic>
        <p:nvPicPr>
          <p:cNvPr id="510" name="Google Shape;510;p64"/>
          <p:cNvPicPr preferRelativeResize="0"/>
          <p:nvPr/>
        </p:nvPicPr>
        <p:blipFill rotWithShape="1">
          <a:blip r:embed="rId3">
            <a:alphaModFix/>
          </a:blip>
          <a:srcRect l="43766" r="14427"/>
          <a:stretch/>
        </p:blipFill>
        <p:spPr>
          <a:xfrm>
            <a:off x="7456925" y="3161050"/>
            <a:ext cx="1675050" cy="2003225"/>
          </a:xfrm>
          <a:prstGeom prst="rect">
            <a:avLst/>
          </a:prstGeom>
          <a:noFill/>
          <a:ln>
            <a:noFill/>
          </a:ln>
        </p:spPr>
      </p:pic>
      <p:pic>
        <p:nvPicPr>
          <p:cNvPr id="511" name="Google Shape;511;p64"/>
          <p:cNvPicPr preferRelativeResize="0"/>
          <p:nvPr/>
        </p:nvPicPr>
        <p:blipFill rotWithShape="1">
          <a:blip r:embed="rId3">
            <a:alphaModFix/>
          </a:blip>
          <a:srcRect r="64138"/>
          <a:stretch/>
        </p:blipFill>
        <p:spPr>
          <a:xfrm>
            <a:off x="7576013" y="1157825"/>
            <a:ext cx="1436874" cy="2003225"/>
          </a:xfrm>
          <a:prstGeom prst="rect">
            <a:avLst/>
          </a:prstGeom>
          <a:noFill/>
          <a:ln>
            <a:noFill/>
          </a:ln>
        </p:spPr>
      </p:pic>
      <p:sp>
        <p:nvSpPr>
          <p:cNvPr id="512" name="Google Shape;512;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
        <p:nvSpPr>
          <p:cNvPr id="2" name="TextBox 1">
            <a:extLst>
              <a:ext uri="{FF2B5EF4-FFF2-40B4-BE49-F238E27FC236}">
                <a16:creationId xmlns:a16="http://schemas.microsoft.com/office/drawing/2014/main" id="{139906F7-6225-4E6D-1EB2-FC4F8D1109CD}"/>
              </a:ext>
            </a:extLst>
          </p:cNvPr>
          <p:cNvSpPr txBox="1"/>
          <p:nvPr/>
        </p:nvSpPr>
        <p:spPr>
          <a:xfrm>
            <a:off x="8764491" y="4958834"/>
            <a:ext cx="382995" cy="184666"/>
          </a:xfrm>
          <a:prstGeom prst="rect">
            <a:avLst/>
          </a:prstGeom>
          <a:noFill/>
        </p:spPr>
        <p:txBody>
          <a:bodyPr wrap="square" rtlCol="0">
            <a:spAutoFit/>
          </a:bodyPr>
          <a:lstStyle/>
          <a:p>
            <a:r>
              <a:rPr lang="en-US" sz="600" i="1" dirty="0" err="1"/>
              <a:t>misc</a:t>
            </a:r>
            <a:endParaRPr lang="en-US" sz="600" i="1" dirty="0"/>
          </a:p>
        </p:txBody>
      </p:sp>
      <p:sp>
        <p:nvSpPr>
          <p:cNvPr id="3" name="Content Placeholder 2">
            <a:extLst>
              <a:ext uri="{FF2B5EF4-FFF2-40B4-BE49-F238E27FC236}">
                <a16:creationId xmlns:a16="http://schemas.microsoft.com/office/drawing/2014/main" id="{854B1000-6C62-DDEE-0567-A1F5135993AB}"/>
              </a:ext>
            </a:extLst>
          </p:cNvPr>
          <p:cNvSpPr txBox="1">
            <a:spLocks/>
          </p:cNvSpPr>
          <p:nvPr/>
        </p:nvSpPr>
        <p:spPr>
          <a:xfrm>
            <a:off x="12025" y="215290"/>
            <a:ext cx="8954516" cy="326350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298450">
              <a:spcBef>
                <a:spcPts val="1000"/>
              </a:spcBef>
              <a:buSzPts val="1100"/>
            </a:pPr>
            <a:r>
              <a:rPr lang="en-US" sz="1100" dirty="0"/>
              <a:t>Each process must start with least one thread, but can also later create multiple.</a:t>
            </a:r>
          </a:p>
          <a:p>
            <a:pPr indent="-298450">
              <a:buSzPts val="1100"/>
            </a:pPr>
            <a:r>
              <a:rPr lang="en-US" sz="1100" dirty="0"/>
              <a:t>Processes/threads are implemented on the OS level, and uses the underlying CPU’s cores/processors</a:t>
            </a:r>
          </a:p>
          <a:p>
            <a:pPr lvl="1" indent="-298450">
              <a:buSzPts val="1100"/>
            </a:pPr>
            <a:r>
              <a:rPr lang="en-US" sz="700" dirty="0"/>
              <a:t>For example, a </a:t>
            </a:r>
            <a:r>
              <a:rPr lang="en-US" sz="800" dirty="0"/>
              <a:t>Intel Core i5-1335U has 10 cores and 12 hardware threads. This means that 10 processes can be run at once (true parallel), and 12 threads scheduled at once. You can have more software processes/threads – they will be scheduled using context switching.</a:t>
            </a:r>
            <a:endParaRPr lang="en-US" sz="700" dirty="0"/>
          </a:p>
          <a:p>
            <a:pPr indent="-298450">
              <a:buSzPts val="1100"/>
            </a:pPr>
            <a:r>
              <a:rPr lang="en-US" sz="1100"/>
              <a:t>In </a:t>
            </a:r>
            <a:r>
              <a:rPr lang="en-US" sz="1100" dirty="0" err="1"/>
              <a:t>CPython</a:t>
            </a:r>
            <a:r>
              <a:rPr lang="en-US" sz="1100" dirty="0"/>
              <a:t>, the Global Interpreter Lock (GIL) allows only one thread to hold control of the Python interpreter.</a:t>
            </a:r>
          </a:p>
          <a:p>
            <a:pPr lvl="1" indent="-298450">
              <a:buSzPts val="1100"/>
            </a:pPr>
            <a:r>
              <a:rPr lang="en-US" sz="1100" dirty="0"/>
              <a:t>So, only one thread can be executing at any point in time. This was done for simplicity/compatibility</a:t>
            </a:r>
          </a:p>
          <a:p>
            <a:pPr lvl="1" indent="-298450">
              <a:buSzPts val="1100"/>
            </a:pPr>
            <a:r>
              <a:rPr lang="en-US" sz="1100" dirty="0"/>
              <a:t>However, other python implementations don’t have a GIL</a:t>
            </a:r>
          </a:p>
          <a:p>
            <a:pPr lvl="1" indent="-298450">
              <a:buSzPts val="1100"/>
            </a:pPr>
            <a:endParaRPr lang="en-US" sz="1100" dirty="0"/>
          </a:p>
          <a:p>
            <a:pPr marL="914400" indent="-298450">
              <a:buSzPts val="1100"/>
              <a:buFont typeface="Arial"/>
              <a:buChar char="○"/>
            </a:pPr>
            <a:endParaRPr lang="en-US"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09"/>
                                        </p:tgtEl>
                                        <p:attrNameLst>
                                          <p:attrName>style.visibility</p:attrName>
                                        </p:attrNameLst>
                                      </p:cBhvr>
                                      <p:to>
                                        <p:strVal val="visible"/>
                                      </p:to>
                                    </p:set>
                                    <p:animEffect transition="in" filter="fade">
                                      <p:cBhvr>
                                        <p:cTn id="7" dur="1000"/>
                                        <p:tgtEl>
                                          <p:spTgt spid="509"/>
                                        </p:tgtEl>
                                      </p:cBhvr>
                                    </p:animEffect>
                                  </p:childTnLst>
                                </p:cTn>
                              </p:par>
                              <p:par>
                                <p:cTn id="8" presetID="10" presetClass="entr" presetSubtype="0" fill="hold" nodeType="withEffect">
                                  <p:stCondLst>
                                    <p:cond delay="0"/>
                                  </p:stCondLst>
                                  <p:childTnLst>
                                    <p:set>
                                      <p:cBhvr>
                                        <p:cTn id="9" dur="1" fill="hold">
                                          <p:stCondLst>
                                            <p:cond delay="0"/>
                                          </p:stCondLst>
                                        </p:cTn>
                                        <p:tgtEl>
                                          <p:spTgt spid="510"/>
                                        </p:tgtEl>
                                        <p:attrNameLst>
                                          <p:attrName>style.visibility</p:attrName>
                                        </p:attrNameLst>
                                      </p:cBhvr>
                                      <p:to>
                                        <p:strVal val="visible"/>
                                      </p:to>
                                    </p:set>
                                    <p:animEffect transition="in" filter="fade">
                                      <p:cBhvr>
                                        <p:cTn id="10" dur="1000"/>
                                        <p:tgtEl>
                                          <p:spTgt spid="510"/>
                                        </p:tgtEl>
                                      </p:cBhvr>
                                    </p:animEffect>
                                  </p:childTnLst>
                                </p:cTn>
                              </p:par>
                              <p:par>
                                <p:cTn id="11" presetID="10" presetClass="entr" presetSubtype="0" fill="hold" nodeType="withEffect">
                                  <p:stCondLst>
                                    <p:cond delay="0"/>
                                  </p:stCondLst>
                                  <p:childTnLst>
                                    <p:set>
                                      <p:cBhvr>
                                        <p:cTn id="12" dur="1" fill="hold">
                                          <p:stCondLst>
                                            <p:cond delay="0"/>
                                          </p:stCondLst>
                                        </p:cTn>
                                        <p:tgtEl>
                                          <p:spTgt spid="511"/>
                                        </p:tgtEl>
                                        <p:attrNameLst>
                                          <p:attrName>style.visibility</p:attrName>
                                        </p:attrNameLst>
                                      </p:cBhvr>
                                      <p:to>
                                        <p:strVal val="visible"/>
                                      </p:to>
                                    </p:set>
                                    <p:animEffect transition="in" filter="fade">
                                      <p:cBhvr>
                                        <p:cTn id="13" dur="1000"/>
                                        <p:tgtEl>
                                          <p:spTgt spid="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516"/>
        <p:cNvGrpSpPr/>
        <p:nvPr/>
      </p:nvGrpSpPr>
      <p:grpSpPr>
        <a:xfrm>
          <a:off x="0" y="0"/>
          <a:ext cx="0" cy="0"/>
          <a:chOff x="0" y="0"/>
          <a:chExt cx="0" cy="0"/>
        </a:xfrm>
      </p:grpSpPr>
      <p:sp>
        <p:nvSpPr>
          <p:cNvPr id="517" name="Google Shape;517;p65"/>
          <p:cNvSpPr txBox="1"/>
          <p:nvPr/>
        </p:nvSpPr>
        <p:spPr>
          <a:xfrm>
            <a:off x="-56613" y="-115297"/>
            <a:ext cx="8997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u="sng"/>
              <a:t>Explain what a race condition is, and how locks/semaphores can help. What’s a deadlock? Give examples.</a:t>
            </a:r>
            <a:endParaRPr sz="1300" b="1" u="sng"/>
          </a:p>
        </p:txBody>
      </p:sp>
      <p:sp>
        <p:nvSpPr>
          <p:cNvPr id="518" name="Google Shape;518;p65"/>
          <p:cNvSpPr txBox="1"/>
          <p:nvPr/>
        </p:nvSpPr>
        <p:spPr>
          <a:xfrm>
            <a:off x="-33124" y="132775"/>
            <a:ext cx="4367400" cy="1174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 sz="1000"/>
              <a:t>A </a:t>
            </a:r>
            <a:r>
              <a:rPr lang="en" sz="1000" b="1"/>
              <a:t>race condition </a:t>
            </a:r>
            <a:r>
              <a:rPr lang="en" sz="1000"/>
              <a:t>occurs when a system’s final behavior is depending on the sequence/timing of other uncontrollable events, which can lead to bugs/undesirable, nondeterministic results. </a:t>
            </a:r>
            <a:endParaRPr sz="1000"/>
          </a:p>
          <a:p>
            <a:pPr marL="0" lvl="0" indent="0" algn="l" rtl="0">
              <a:lnSpc>
                <a:spcPct val="115000"/>
              </a:lnSpc>
              <a:spcBef>
                <a:spcPts val="1000"/>
              </a:spcBef>
              <a:spcAft>
                <a:spcPts val="1000"/>
              </a:spcAft>
              <a:buNone/>
            </a:pPr>
            <a:r>
              <a:rPr lang="en" sz="1000"/>
              <a:t>For example, suppose two threads each increment the value of a global integer by 1. Ideally, left would happen, but right could potentially occur:</a:t>
            </a:r>
            <a:endParaRPr sz="1000"/>
          </a:p>
        </p:txBody>
      </p:sp>
      <p:pic>
        <p:nvPicPr>
          <p:cNvPr id="519" name="Google Shape;519;p65"/>
          <p:cNvPicPr preferRelativeResize="0"/>
          <p:nvPr/>
        </p:nvPicPr>
        <p:blipFill>
          <a:blip r:embed="rId3">
            <a:alphaModFix/>
          </a:blip>
          <a:stretch>
            <a:fillRect/>
          </a:stretch>
        </p:blipFill>
        <p:spPr>
          <a:xfrm>
            <a:off x="4459775" y="219051"/>
            <a:ext cx="2124435" cy="1318875"/>
          </a:xfrm>
          <a:prstGeom prst="rect">
            <a:avLst/>
          </a:prstGeom>
          <a:noFill/>
          <a:ln>
            <a:noFill/>
          </a:ln>
        </p:spPr>
      </p:pic>
      <p:pic>
        <p:nvPicPr>
          <p:cNvPr id="520" name="Google Shape;520;p65"/>
          <p:cNvPicPr preferRelativeResize="0"/>
          <p:nvPr/>
        </p:nvPicPr>
        <p:blipFill>
          <a:blip r:embed="rId4">
            <a:alphaModFix/>
          </a:blip>
          <a:stretch>
            <a:fillRect/>
          </a:stretch>
        </p:blipFill>
        <p:spPr>
          <a:xfrm>
            <a:off x="6709703" y="219052"/>
            <a:ext cx="2115172" cy="1318874"/>
          </a:xfrm>
          <a:prstGeom prst="rect">
            <a:avLst/>
          </a:prstGeom>
          <a:noFill/>
          <a:ln>
            <a:noFill/>
          </a:ln>
        </p:spPr>
      </p:pic>
      <p:sp>
        <p:nvSpPr>
          <p:cNvPr id="521" name="Google Shape;521;p65"/>
          <p:cNvSpPr txBox="1"/>
          <p:nvPr/>
        </p:nvSpPr>
        <p:spPr>
          <a:xfrm>
            <a:off x="15049" y="1515250"/>
            <a:ext cx="8997900" cy="51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sz="1000"/>
              <a:t>A </a:t>
            </a:r>
            <a:r>
              <a:rPr lang="en" sz="1000" b="1"/>
              <a:t>lock </a:t>
            </a:r>
            <a:r>
              <a:rPr lang="en" sz="1000"/>
              <a:t>(ie, </a:t>
            </a:r>
            <a:r>
              <a:rPr lang="en" sz="1000" b="1"/>
              <a:t>mutex</a:t>
            </a:r>
            <a:r>
              <a:rPr lang="en" sz="1000"/>
              <a:t>) can help with synchronization by enforcing limits on access to a resource when there are many threads/processes of execution. It’s like a single key that must be first acquired, used, and when done, passed on to the next thread/process.</a:t>
            </a:r>
            <a:endParaRPr sz="1000"/>
          </a:p>
        </p:txBody>
      </p:sp>
      <p:sp>
        <p:nvSpPr>
          <p:cNvPr id="522" name="Google Shape;522;p65"/>
          <p:cNvSpPr txBox="1"/>
          <p:nvPr/>
        </p:nvSpPr>
        <p:spPr>
          <a:xfrm>
            <a:off x="15049" y="4553176"/>
            <a:ext cx="9061200" cy="51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sz="1000" dirty="0">
                <a:solidFill>
                  <a:schemeClr val="dk1"/>
                </a:solidFill>
              </a:rPr>
              <a:t>A </a:t>
            </a:r>
            <a:r>
              <a:rPr lang="en" sz="1000" b="1" dirty="0">
                <a:solidFill>
                  <a:schemeClr val="dk1"/>
                </a:solidFill>
              </a:rPr>
              <a:t>semaphore </a:t>
            </a:r>
            <a:r>
              <a:rPr lang="en" sz="1000" dirty="0">
                <a:solidFill>
                  <a:schemeClr val="dk1"/>
                </a:solidFill>
              </a:rPr>
              <a:t>is a generalization that allows x number of threads to enter; for example, this can be used to limit the number of CPU, IO, or RAM intensive tasks running at the same time.</a:t>
            </a:r>
            <a:endParaRPr dirty="0"/>
          </a:p>
        </p:txBody>
      </p:sp>
      <p:pic>
        <p:nvPicPr>
          <p:cNvPr id="523" name="Google Shape;523;p65"/>
          <p:cNvPicPr preferRelativeResize="0"/>
          <p:nvPr/>
        </p:nvPicPr>
        <p:blipFill>
          <a:blip r:embed="rId5">
            <a:alphaModFix/>
          </a:blip>
          <a:stretch>
            <a:fillRect/>
          </a:stretch>
        </p:blipFill>
        <p:spPr>
          <a:xfrm>
            <a:off x="131051" y="2138684"/>
            <a:ext cx="4367400" cy="930441"/>
          </a:xfrm>
          <a:prstGeom prst="rect">
            <a:avLst/>
          </a:prstGeom>
          <a:noFill/>
          <a:ln w="9525" cap="flat" cmpd="sng">
            <a:solidFill>
              <a:schemeClr val="dk2"/>
            </a:solidFill>
            <a:prstDash val="solid"/>
            <a:round/>
            <a:headEnd type="none" w="sm" len="sm"/>
            <a:tailEnd type="none" w="sm" len="sm"/>
          </a:ln>
        </p:spPr>
      </p:pic>
      <p:sp>
        <p:nvSpPr>
          <p:cNvPr id="524" name="Google Shape;524;p65"/>
          <p:cNvSpPr txBox="1"/>
          <p:nvPr/>
        </p:nvSpPr>
        <p:spPr>
          <a:xfrm>
            <a:off x="15049" y="2917325"/>
            <a:ext cx="8997900" cy="692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sz="1000"/>
              <a:t>A </a:t>
            </a:r>
            <a:r>
              <a:rPr lang="en" sz="1000" b="1"/>
              <a:t>deadlock </a:t>
            </a:r>
            <a:r>
              <a:rPr lang="en" sz="1000"/>
              <a:t>can occur if a thread is waiting for an object lock that another thread holds, and that second thread is waiting for an object lock that the first thread holds. For example, if you have the following code for bank transfer, calling transfer(a,b) and transfer(b,a) will cause a deadlock where the second lock cannot be acquired.</a:t>
            </a:r>
            <a:endParaRPr sz="1000"/>
          </a:p>
        </p:txBody>
      </p:sp>
      <p:pic>
        <p:nvPicPr>
          <p:cNvPr id="525" name="Google Shape;525;p65"/>
          <p:cNvPicPr preferRelativeResize="0"/>
          <p:nvPr/>
        </p:nvPicPr>
        <p:blipFill>
          <a:blip r:embed="rId6">
            <a:alphaModFix/>
          </a:blip>
          <a:stretch>
            <a:fillRect/>
          </a:stretch>
        </p:blipFill>
        <p:spPr>
          <a:xfrm>
            <a:off x="131051" y="3664049"/>
            <a:ext cx="3831364" cy="1076300"/>
          </a:xfrm>
          <a:prstGeom prst="rect">
            <a:avLst/>
          </a:prstGeom>
          <a:noFill/>
          <a:ln w="9525" cap="flat" cmpd="sng">
            <a:solidFill>
              <a:schemeClr val="dk2"/>
            </a:solidFill>
            <a:prstDash val="solid"/>
            <a:round/>
            <a:headEnd type="none" w="sm" len="sm"/>
            <a:tailEnd type="none" w="sm" len="sm"/>
          </a:ln>
        </p:spPr>
      </p:pic>
      <p:sp>
        <p:nvSpPr>
          <p:cNvPr id="526" name="Google Shape;526;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
        <p:nvSpPr>
          <p:cNvPr id="2" name="TextBox 1">
            <a:extLst>
              <a:ext uri="{FF2B5EF4-FFF2-40B4-BE49-F238E27FC236}">
                <a16:creationId xmlns:a16="http://schemas.microsoft.com/office/drawing/2014/main" id="{6416AE8E-FCCF-35C0-C526-1B4F75E12AAC}"/>
              </a:ext>
            </a:extLst>
          </p:cNvPr>
          <p:cNvSpPr txBox="1"/>
          <p:nvPr/>
        </p:nvSpPr>
        <p:spPr>
          <a:xfrm>
            <a:off x="8764491" y="4958834"/>
            <a:ext cx="382995" cy="184666"/>
          </a:xfrm>
          <a:prstGeom prst="rect">
            <a:avLst/>
          </a:prstGeom>
          <a:noFill/>
        </p:spPr>
        <p:txBody>
          <a:bodyPr wrap="square" rtlCol="0">
            <a:spAutoFit/>
          </a:bodyPr>
          <a:lstStyle/>
          <a:p>
            <a:r>
              <a:rPr lang="en-US" sz="600" i="1" dirty="0" err="1"/>
              <a:t>misc</a:t>
            </a:r>
            <a:endParaRPr lang="en-US" sz="6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8"/>
                                        </p:tgtEl>
                                        <p:attrNameLst>
                                          <p:attrName>style.visibility</p:attrName>
                                        </p:attrNameLst>
                                      </p:cBhvr>
                                      <p:to>
                                        <p:strVal val="visible"/>
                                      </p:to>
                                    </p:set>
                                    <p:animEffect transition="in" filter="fade">
                                      <p:cBhvr>
                                        <p:cTn id="7" dur="1000"/>
                                        <p:tgtEl>
                                          <p:spTgt spid="518"/>
                                        </p:tgtEl>
                                      </p:cBhvr>
                                    </p:animEffect>
                                  </p:childTnLst>
                                </p:cTn>
                              </p:par>
                              <p:par>
                                <p:cTn id="8" presetID="10" presetClass="entr" presetSubtype="0" fill="hold" nodeType="withEffect">
                                  <p:stCondLst>
                                    <p:cond delay="0"/>
                                  </p:stCondLst>
                                  <p:childTnLst>
                                    <p:set>
                                      <p:cBhvr>
                                        <p:cTn id="9" dur="1" fill="hold">
                                          <p:stCondLst>
                                            <p:cond delay="0"/>
                                          </p:stCondLst>
                                        </p:cTn>
                                        <p:tgtEl>
                                          <p:spTgt spid="519"/>
                                        </p:tgtEl>
                                        <p:attrNameLst>
                                          <p:attrName>style.visibility</p:attrName>
                                        </p:attrNameLst>
                                      </p:cBhvr>
                                      <p:to>
                                        <p:strVal val="visible"/>
                                      </p:to>
                                    </p:set>
                                    <p:animEffect transition="in" filter="fade">
                                      <p:cBhvr>
                                        <p:cTn id="10" dur="1000"/>
                                        <p:tgtEl>
                                          <p:spTgt spid="519"/>
                                        </p:tgtEl>
                                      </p:cBhvr>
                                    </p:animEffect>
                                  </p:childTnLst>
                                </p:cTn>
                              </p:par>
                              <p:par>
                                <p:cTn id="11" presetID="10" presetClass="entr" presetSubtype="0" fill="hold" nodeType="withEffect">
                                  <p:stCondLst>
                                    <p:cond delay="0"/>
                                  </p:stCondLst>
                                  <p:childTnLst>
                                    <p:set>
                                      <p:cBhvr>
                                        <p:cTn id="12" dur="1" fill="hold">
                                          <p:stCondLst>
                                            <p:cond delay="0"/>
                                          </p:stCondLst>
                                        </p:cTn>
                                        <p:tgtEl>
                                          <p:spTgt spid="520"/>
                                        </p:tgtEl>
                                        <p:attrNameLst>
                                          <p:attrName>style.visibility</p:attrName>
                                        </p:attrNameLst>
                                      </p:cBhvr>
                                      <p:to>
                                        <p:strVal val="visible"/>
                                      </p:to>
                                    </p:set>
                                    <p:animEffect transition="in" filter="fade">
                                      <p:cBhvr>
                                        <p:cTn id="13" dur="1000"/>
                                        <p:tgtEl>
                                          <p:spTgt spid="520"/>
                                        </p:tgtEl>
                                      </p:cBhvr>
                                    </p:animEffect>
                                  </p:childTnLst>
                                </p:cTn>
                              </p:par>
                              <p:par>
                                <p:cTn id="14" presetID="10" presetClass="entr" presetSubtype="0" fill="hold" nodeType="withEffect">
                                  <p:stCondLst>
                                    <p:cond delay="0"/>
                                  </p:stCondLst>
                                  <p:childTnLst>
                                    <p:set>
                                      <p:cBhvr>
                                        <p:cTn id="15" dur="1" fill="hold">
                                          <p:stCondLst>
                                            <p:cond delay="0"/>
                                          </p:stCondLst>
                                        </p:cTn>
                                        <p:tgtEl>
                                          <p:spTgt spid="521"/>
                                        </p:tgtEl>
                                        <p:attrNameLst>
                                          <p:attrName>style.visibility</p:attrName>
                                        </p:attrNameLst>
                                      </p:cBhvr>
                                      <p:to>
                                        <p:strVal val="visible"/>
                                      </p:to>
                                    </p:set>
                                    <p:animEffect transition="in" filter="fade">
                                      <p:cBhvr>
                                        <p:cTn id="16" dur="1000"/>
                                        <p:tgtEl>
                                          <p:spTgt spid="521"/>
                                        </p:tgtEl>
                                      </p:cBhvr>
                                    </p:animEffect>
                                  </p:childTnLst>
                                </p:cTn>
                              </p:par>
                              <p:par>
                                <p:cTn id="17" presetID="10" presetClass="entr" presetSubtype="0" fill="hold" nodeType="withEffect">
                                  <p:stCondLst>
                                    <p:cond delay="0"/>
                                  </p:stCondLst>
                                  <p:childTnLst>
                                    <p:set>
                                      <p:cBhvr>
                                        <p:cTn id="18" dur="1" fill="hold">
                                          <p:stCondLst>
                                            <p:cond delay="0"/>
                                          </p:stCondLst>
                                        </p:cTn>
                                        <p:tgtEl>
                                          <p:spTgt spid="522"/>
                                        </p:tgtEl>
                                        <p:attrNameLst>
                                          <p:attrName>style.visibility</p:attrName>
                                        </p:attrNameLst>
                                      </p:cBhvr>
                                      <p:to>
                                        <p:strVal val="visible"/>
                                      </p:to>
                                    </p:set>
                                    <p:animEffect transition="in" filter="fade">
                                      <p:cBhvr>
                                        <p:cTn id="19" dur="1000"/>
                                        <p:tgtEl>
                                          <p:spTgt spid="522"/>
                                        </p:tgtEl>
                                      </p:cBhvr>
                                    </p:animEffect>
                                  </p:childTnLst>
                                </p:cTn>
                              </p:par>
                              <p:par>
                                <p:cTn id="20" presetID="10" presetClass="entr" presetSubtype="0" fill="hold" nodeType="withEffect">
                                  <p:stCondLst>
                                    <p:cond delay="0"/>
                                  </p:stCondLst>
                                  <p:childTnLst>
                                    <p:set>
                                      <p:cBhvr>
                                        <p:cTn id="21" dur="1" fill="hold">
                                          <p:stCondLst>
                                            <p:cond delay="0"/>
                                          </p:stCondLst>
                                        </p:cTn>
                                        <p:tgtEl>
                                          <p:spTgt spid="523"/>
                                        </p:tgtEl>
                                        <p:attrNameLst>
                                          <p:attrName>style.visibility</p:attrName>
                                        </p:attrNameLst>
                                      </p:cBhvr>
                                      <p:to>
                                        <p:strVal val="visible"/>
                                      </p:to>
                                    </p:set>
                                    <p:animEffect transition="in" filter="fade">
                                      <p:cBhvr>
                                        <p:cTn id="22" dur="1000"/>
                                        <p:tgtEl>
                                          <p:spTgt spid="523"/>
                                        </p:tgtEl>
                                      </p:cBhvr>
                                    </p:animEffect>
                                  </p:childTnLst>
                                </p:cTn>
                              </p:par>
                              <p:par>
                                <p:cTn id="23" presetID="10" presetClass="entr" presetSubtype="0" fill="hold" nodeType="withEffect">
                                  <p:stCondLst>
                                    <p:cond delay="0"/>
                                  </p:stCondLst>
                                  <p:childTnLst>
                                    <p:set>
                                      <p:cBhvr>
                                        <p:cTn id="24" dur="1" fill="hold">
                                          <p:stCondLst>
                                            <p:cond delay="0"/>
                                          </p:stCondLst>
                                        </p:cTn>
                                        <p:tgtEl>
                                          <p:spTgt spid="524"/>
                                        </p:tgtEl>
                                        <p:attrNameLst>
                                          <p:attrName>style.visibility</p:attrName>
                                        </p:attrNameLst>
                                      </p:cBhvr>
                                      <p:to>
                                        <p:strVal val="visible"/>
                                      </p:to>
                                    </p:set>
                                    <p:animEffect transition="in" filter="fade">
                                      <p:cBhvr>
                                        <p:cTn id="25" dur="1000"/>
                                        <p:tgtEl>
                                          <p:spTgt spid="524"/>
                                        </p:tgtEl>
                                      </p:cBhvr>
                                    </p:animEffect>
                                  </p:childTnLst>
                                </p:cTn>
                              </p:par>
                              <p:par>
                                <p:cTn id="26" presetID="10" presetClass="entr" presetSubtype="0" fill="hold" nodeType="withEffect">
                                  <p:stCondLst>
                                    <p:cond delay="0"/>
                                  </p:stCondLst>
                                  <p:childTnLst>
                                    <p:set>
                                      <p:cBhvr>
                                        <p:cTn id="27" dur="1" fill="hold">
                                          <p:stCondLst>
                                            <p:cond delay="0"/>
                                          </p:stCondLst>
                                        </p:cTn>
                                        <p:tgtEl>
                                          <p:spTgt spid="525"/>
                                        </p:tgtEl>
                                        <p:attrNameLst>
                                          <p:attrName>style.visibility</p:attrName>
                                        </p:attrNameLst>
                                      </p:cBhvr>
                                      <p:to>
                                        <p:strVal val="visible"/>
                                      </p:to>
                                    </p:set>
                                    <p:animEffect transition="in" filter="fade">
                                      <p:cBhvr>
                                        <p:cTn id="28" dur="1000"/>
                                        <p:tgtEl>
                                          <p:spTgt spid="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538"/>
        <p:cNvGrpSpPr/>
        <p:nvPr/>
      </p:nvGrpSpPr>
      <p:grpSpPr>
        <a:xfrm>
          <a:off x="0" y="0"/>
          <a:ext cx="0" cy="0"/>
          <a:chOff x="0" y="0"/>
          <a:chExt cx="0" cy="0"/>
        </a:xfrm>
      </p:grpSpPr>
      <p:sp>
        <p:nvSpPr>
          <p:cNvPr id="539" name="Google Shape;539;p67"/>
          <p:cNvSpPr txBox="1"/>
          <p:nvPr/>
        </p:nvSpPr>
        <p:spPr>
          <a:xfrm>
            <a:off x="-56613" y="-39097"/>
            <a:ext cx="89979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300" b="1" u="sng">
                <a:solidFill>
                  <a:schemeClr val="dk1"/>
                </a:solidFill>
              </a:rPr>
              <a:t>What’s the difference between bandwidth, throughput, and latency? Compare them in a conveyor belt context; how do they change as the belt is faster/slower, longer/shorter?</a:t>
            </a:r>
            <a:endParaRPr sz="1300" b="1" u="sng">
              <a:solidFill>
                <a:schemeClr val="dk1"/>
              </a:solidFill>
            </a:endParaRPr>
          </a:p>
          <a:p>
            <a:pPr marL="0" lvl="0" indent="0" algn="l" rtl="0">
              <a:spcBef>
                <a:spcPts val="0"/>
              </a:spcBef>
              <a:spcAft>
                <a:spcPts val="0"/>
              </a:spcAft>
              <a:buNone/>
            </a:pPr>
            <a:endParaRPr b="1" u="sng"/>
          </a:p>
        </p:txBody>
      </p:sp>
      <p:sp>
        <p:nvSpPr>
          <p:cNvPr id="540" name="Google Shape;540;p67"/>
          <p:cNvSpPr txBox="1"/>
          <p:nvPr/>
        </p:nvSpPr>
        <p:spPr>
          <a:xfrm>
            <a:off x="-33122" y="513785"/>
            <a:ext cx="8765100" cy="11436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000"/>
              </a:spcBef>
              <a:spcAft>
                <a:spcPts val="0"/>
              </a:spcAft>
              <a:buSzPts val="1400"/>
              <a:buChar char="●"/>
            </a:pPr>
            <a:r>
              <a:rPr lang="en" b="1"/>
              <a:t>Bandwidth</a:t>
            </a:r>
            <a:r>
              <a:rPr lang="en"/>
              <a:t>: Maximum amount of data that can be transferred in a unit of time. For example, Mb/s.</a:t>
            </a:r>
            <a:endParaRPr/>
          </a:p>
          <a:p>
            <a:pPr marL="457200" lvl="0" indent="-317500" algn="l" rtl="0">
              <a:lnSpc>
                <a:spcPct val="115000"/>
              </a:lnSpc>
              <a:spcBef>
                <a:spcPts val="0"/>
              </a:spcBef>
              <a:spcAft>
                <a:spcPts val="0"/>
              </a:spcAft>
              <a:buSzPts val="1400"/>
              <a:buChar char="●"/>
            </a:pPr>
            <a:r>
              <a:rPr lang="en" b="1"/>
              <a:t>Throughput</a:t>
            </a:r>
            <a:r>
              <a:rPr lang="en"/>
              <a:t>: Actual amount of data transferred per unit of time. While bandwidth is the upper bound, throughput is the actual rate.</a:t>
            </a:r>
            <a:endParaRPr/>
          </a:p>
          <a:p>
            <a:pPr marL="457200" lvl="0" indent="-317500" algn="l" rtl="0">
              <a:lnSpc>
                <a:spcPct val="115000"/>
              </a:lnSpc>
              <a:spcBef>
                <a:spcPts val="0"/>
              </a:spcBef>
              <a:spcAft>
                <a:spcPts val="0"/>
              </a:spcAft>
              <a:buSzPts val="1400"/>
              <a:buChar char="●"/>
            </a:pPr>
            <a:r>
              <a:rPr lang="en" b="1"/>
              <a:t>Latency</a:t>
            </a:r>
            <a:r>
              <a:rPr lang="en"/>
              <a:t>: how long it takes for data to go from one end to the other, e.g. measured in seconds</a:t>
            </a:r>
            <a:endParaRPr/>
          </a:p>
        </p:txBody>
      </p:sp>
      <p:pic>
        <p:nvPicPr>
          <p:cNvPr id="541" name="Google Shape;541;p67"/>
          <p:cNvPicPr preferRelativeResize="0"/>
          <p:nvPr/>
        </p:nvPicPr>
        <p:blipFill>
          <a:blip r:embed="rId3">
            <a:alphaModFix/>
          </a:blip>
          <a:stretch>
            <a:fillRect/>
          </a:stretch>
        </p:blipFill>
        <p:spPr>
          <a:xfrm>
            <a:off x="163525" y="3431753"/>
            <a:ext cx="2630875" cy="1650550"/>
          </a:xfrm>
          <a:prstGeom prst="rect">
            <a:avLst/>
          </a:prstGeom>
          <a:noFill/>
          <a:ln>
            <a:noFill/>
          </a:ln>
        </p:spPr>
      </p:pic>
      <p:grpSp>
        <p:nvGrpSpPr>
          <p:cNvPr id="542" name="Google Shape;542;p67"/>
          <p:cNvGrpSpPr/>
          <p:nvPr/>
        </p:nvGrpSpPr>
        <p:grpSpPr>
          <a:xfrm>
            <a:off x="3132742" y="3486613"/>
            <a:ext cx="2630754" cy="1650476"/>
            <a:chOff x="3132850" y="3139550"/>
            <a:chExt cx="2878286" cy="1723554"/>
          </a:xfrm>
        </p:grpSpPr>
        <p:pic>
          <p:nvPicPr>
            <p:cNvPr id="543" name="Google Shape;543;p67"/>
            <p:cNvPicPr preferRelativeResize="0"/>
            <p:nvPr/>
          </p:nvPicPr>
          <p:blipFill>
            <a:blip r:embed="rId4">
              <a:alphaModFix/>
            </a:blip>
            <a:stretch>
              <a:fillRect/>
            </a:stretch>
          </p:blipFill>
          <p:spPr>
            <a:xfrm>
              <a:off x="3132850" y="3460329"/>
              <a:ext cx="2878286" cy="1402775"/>
            </a:xfrm>
            <a:prstGeom prst="rect">
              <a:avLst/>
            </a:prstGeom>
            <a:noFill/>
            <a:ln>
              <a:noFill/>
            </a:ln>
          </p:spPr>
        </p:pic>
        <p:sp>
          <p:nvSpPr>
            <p:cNvPr id="544" name="Google Shape;544;p67"/>
            <p:cNvSpPr txBox="1"/>
            <p:nvPr/>
          </p:nvSpPr>
          <p:spPr>
            <a:xfrm>
              <a:off x="4132850" y="3139550"/>
              <a:ext cx="1736700" cy="3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Throughput</a:t>
              </a:r>
              <a:endParaRPr sz="1100" b="1"/>
            </a:p>
          </p:txBody>
        </p:sp>
      </p:grpSp>
      <p:pic>
        <p:nvPicPr>
          <p:cNvPr id="545" name="Google Shape;545;p67"/>
          <p:cNvPicPr preferRelativeResize="0"/>
          <p:nvPr/>
        </p:nvPicPr>
        <p:blipFill>
          <a:blip r:embed="rId5">
            <a:alphaModFix/>
          </a:blip>
          <a:stretch>
            <a:fillRect/>
          </a:stretch>
        </p:blipFill>
        <p:spPr>
          <a:xfrm>
            <a:off x="349325" y="1746762"/>
            <a:ext cx="5896199" cy="1650475"/>
          </a:xfrm>
          <a:prstGeom prst="rect">
            <a:avLst/>
          </a:prstGeom>
          <a:noFill/>
          <a:ln>
            <a:noFill/>
          </a:ln>
        </p:spPr>
      </p:pic>
      <p:sp>
        <p:nvSpPr>
          <p:cNvPr id="546" name="Google Shape;546;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
        <p:nvSpPr>
          <p:cNvPr id="2" name="TextBox 1">
            <a:extLst>
              <a:ext uri="{FF2B5EF4-FFF2-40B4-BE49-F238E27FC236}">
                <a16:creationId xmlns:a16="http://schemas.microsoft.com/office/drawing/2014/main" id="{EB17D8B9-BC8D-7997-2990-6B3BC17AEEA2}"/>
              </a:ext>
            </a:extLst>
          </p:cNvPr>
          <p:cNvSpPr txBox="1"/>
          <p:nvPr/>
        </p:nvSpPr>
        <p:spPr>
          <a:xfrm>
            <a:off x="8764491" y="4958834"/>
            <a:ext cx="382995" cy="184666"/>
          </a:xfrm>
          <a:prstGeom prst="rect">
            <a:avLst/>
          </a:prstGeom>
          <a:noFill/>
        </p:spPr>
        <p:txBody>
          <a:bodyPr wrap="square" rtlCol="0">
            <a:spAutoFit/>
          </a:bodyPr>
          <a:lstStyle/>
          <a:p>
            <a:r>
              <a:rPr lang="en-US" sz="600" i="1" dirty="0" err="1"/>
              <a:t>misc</a:t>
            </a:r>
            <a:endParaRPr lang="en-US" sz="6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Effect transition="in" filter="fade">
                                      <p:cBhvr>
                                        <p:cTn id="7" dur="1000"/>
                                        <p:tgtEl>
                                          <p:spTgt spid="540"/>
                                        </p:tgtEl>
                                      </p:cBhvr>
                                    </p:animEffect>
                                  </p:childTnLst>
                                </p:cTn>
                              </p:par>
                              <p:par>
                                <p:cTn id="8" presetID="10" presetClass="entr" presetSubtype="0" fill="hold" nodeType="withEffect">
                                  <p:stCondLst>
                                    <p:cond delay="0"/>
                                  </p:stCondLst>
                                  <p:childTnLst>
                                    <p:set>
                                      <p:cBhvr>
                                        <p:cTn id="9" dur="1" fill="hold">
                                          <p:stCondLst>
                                            <p:cond delay="0"/>
                                          </p:stCondLst>
                                        </p:cTn>
                                        <p:tgtEl>
                                          <p:spTgt spid="541"/>
                                        </p:tgtEl>
                                        <p:attrNameLst>
                                          <p:attrName>style.visibility</p:attrName>
                                        </p:attrNameLst>
                                      </p:cBhvr>
                                      <p:to>
                                        <p:strVal val="visible"/>
                                      </p:to>
                                    </p:set>
                                    <p:animEffect transition="in" filter="fade">
                                      <p:cBhvr>
                                        <p:cTn id="10" dur="1000"/>
                                        <p:tgtEl>
                                          <p:spTgt spid="541"/>
                                        </p:tgtEl>
                                      </p:cBhvr>
                                    </p:animEffect>
                                  </p:childTnLst>
                                </p:cTn>
                              </p:par>
                              <p:par>
                                <p:cTn id="11" presetID="10" presetClass="entr" presetSubtype="0" fill="hold" nodeType="withEffect">
                                  <p:stCondLst>
                                    <p:cond delay="0"/>
                                  </p:stCondLst>
                                  <p:childTnLst>
                                    <p:set>
                                      <p:cBhvr>
                                        <p:cTn id="12" dur="1" fill="hold">
                                          <p:stCondLst>
                                            <p:cond delay="0"/>
                                          </p:stCondLst>
                                        </p:cTn>
                                        <p:tgtEl>
                                          <p:spTgt spid="542"/>
                                        </p:tgtEl>
                                        <p:attrNameLst>
                                          <p:attrName>style.visibility</p:attrName>
                                        </p:attrNameLst>
                                      </p:cBhvr>
                                      <p:to>
                                        <p:strVal val="visible"/>
                                      </p:to>
                                    </p:set>
                                    <p:animEffect transition="in" filter="fade">
                                      <p:cBhvr>
                                        <p:cTn id="13" dur="1000"/>
                                        <p:tgtEl>
                                          <p:spTgt spid="542"/>
                                        </p:tgtEl>
                                      </p:cBhvr>
                                    </p:animEffect>
                                  </p:childTnLst>
                                </p:cTn>
                              </p:par>
                              <p:par>
                                <p:cTn id="14" presetID="10" presetClass="entr" presetSubtype="0" fill="hold" nodeType="withEffect">
                                  <p:stCondLst>
                                    <p:cond delay="0"/>
                                  </p:stCondLst>
                                  <p:childTnLst>
                                    <p:set>
                                      <p:cBhvr>
                                        <p:cTn id="15" dur="1" fill="hold">
                                          <p:stCondLst>
                                            <p:cond delay="0"/>
                                          </p:stCondLst>
                                        </p:cTn>
                                        <p:tgtEl>
                                          <p:spTgt spid="545"/>
                                        </p:tgtEl>
                                        <p:attrNameLst>
                                          <p:attrName>style.visibility</p:attrName>
                                        </p:attrNameLst>
                                      </p:cBhvr>
                                      <p:to>
                                        <p:strVal val="visible"/>
                                      </p:to>
                                    </p:set>
                                    <p:animEffect transition="in" filter="fade">
                                      <p:cBhvr>
                                        <p:cTn id="16" dur="1000"/>
                                        <p:tgtEl>
                                          <p:spTgt spid="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58"/>
        <p:cNvGrpSpPr/>
        <p:nvPr/>
      </p:nvGrpSpPr>
      <p:grpSpPr>
        <a:xfrm>
          <a:off x="0" y="0"/>
          <a:ext cx="0" cy="0"/>
          <a:chOff x="0" y="0"/>
          <a:chExt cx="0" cy="0"/>
        </a:xfrm>
      </p:grpSpPr>
      <p:sp>
        <p:nvSpPr>
          <p:cNvPr id="559" name="Google Shape;559;p69"/>
          <p:cNvSpPr txBox="1"/>
          <p:nvPr/>
        </p:nvSpPr>
        <p:spPr>
          <a:xfrm>
            <a:off x="-56613"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At a high level, what is MapReduce?</a:t>
            </a:r>
            <a:endParaRPr b="1" u="sng" dirty="0"/>
          </a:p>
        </p:txBody>
      </p:sp>
      <p:sp>
        <p:nvSpPr>
          <p:cNvPr id="560" name="Google Shape;560;p69"/>
          <p:cNvSpPr txBox="1"/>
          <p:nvPr/>
        </p:nvSpPr>
        <p:spPr>
          <a:xfrm>
            <a:off x="-33122" y="285185"/>
            <a:ext cx="8765100" cy="2814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 sz="1100"/>
              <a:t>MapReduce is a programming model/framework for processing and generating big data sets with a parallel, distributed algorithm on a cluster. Its main advantage is that it is very simple, requiring only 2 functions as input to leverage many machines at scale:</a:t>
            </a:r>
            <a:endParaRPr sz="1100"/>
          </a:p>
          <a:p>
            <a:pPr marL="457200" lvl="0" indent="-298450" algn="l" rtl="0">
              <a:lnSpc>
                <a:spcPct val="115000"/>
              </a:lnSpc>
              <a:spcBef>
                <a:spcPts val="1000"/>
              </a:spcBef>
              <a:spcAft>
                <a:spcPts val="0"/>
              </a:spcAft>
              <a:buSzPts val="1100"/>
              <a:buChar char="●"/>
            </a:pPr>
            <a:r>
              <a:rPr lang="en" sz="1100" b="1"/>
              <a:t>Map </a:t>
            </a:r>
            <a:r>
              <a:rPr lang="en" sz="1100"/>
              <a:t>function takes in data and outputs a {key, value} pair. </a:t>
            </a:r>
            <a:endParaRPr sz="1100"/>
          </a:p>
          <a:p>
            <a:pPr marL="457200" lvl="0" indent="-298450" algn="l" rtl="0">
              <a:lnSpc>
                <a:spcPct val="115000"/>
              </a:lnSpc>
              <a:spcBef>
                <a:spcPts val="0"/>
              </a:spcBef>
              <a:spcAft>
                <a:spcPts val="0"/>
              </a:spcAft>
              <a:buSzPts val="1100"/>
              <a:buChar char="●"/>
            </a:pPr>
            <a:r>
              <a:rPr lang="en" sz="1100" b="1"/>
              <a:t>Reduce </a:t>
            </a:r>
            <a:r>
              <a:rPr lang="en" sz="1100"/>
              <a:t>takes a key and a set of values, reducing the values into a single one. It then outputs a new {key, value} pair (which could be used for more reducing).</a:t>
            </a:r>
            <a:endParaRPr sz="1100"/>
          </a:p>
          <a:p>
            <a:pPr marL="0" lvl="0" indent="0" algn="l" rtl="0">
              <a:lnSpc>
                <a:spcPct val="115000"/>
              </a:lnSpc>
              <a:spcBef>
                <a:spcPts val="1000"/>
              </a:spcBef>
              <a:spcAft>
                <a:spcPts val="0"/>
              </a:spcAft>
              <a:buNone/>
            </a:pPr>
            <a:r>
              <a:rPr lang="en" sz="1100"/>
              <a:t>Then, the full pipeline is: </a:t>
            </a:r>
            <a:endParaRPr sz="1100"/>
          </a:p>
          <a:p>
            <a:pPr marL="457200" lvl="0" indent="-298450" algn="l" rtl="0">
              <a:lnSpc>
                <a:spcPct val="115000"/>
              </a:lnSpc>
              <a:spcBef>
                <a:spcPts val="1000"/>
              </a:spcBef>
              <a:spcAft>
                <a:spcPts val="0"/>
              </a:spcAft>
              <a:buSzPts val="1100"/>
              <a:buAutoNum type="arabicPeriod"/>
            </a:pPr>
            <a:r>
              <a:rPr lang="en" sz="1100" b="1"/>
              <a:t>Splitting </a:t>
            </a:r>
            <a:r>
              <a:rPr lang="en" sz="1100"/>
              <a:t>data to multiple machines</a:t>
            </a:r>
            <a:endParaRPr sz="1100"/>
          </a:p>
          <a:p>
            <a:pPr marL="457200" lvl="0" indent="-298450" algn="l" rtl="0">
              <a:lnSpc>
                <a:spcPct val="115000"/>
              </a:lnSpc>
              <a:spcBef>
                <a:spcPts val="0"/>
              </a:spcBef>
              <a:spcAft>
                <a:spcPts val="0"/>
              </a:spcAft>
              <a:buSzPts val="1100"/>
              <a:buAutoNum type="arabicPeriod"/>
            </a:pPr>
            <a:r>
              <a:rPr lang="en" sz="1100"/>
              <a:t>Each machine performs </a:t>
            </a:r>
            <a:r>
              <a:rPr lang="en" sz="1100" b="1"/>
              <a:t>map </a:t>
            </a:r>
            <a:r>
              <a:rPr lang="en" sz="1100"/>
              <a:t>independently, with no communication between each other</a:t>
            </a:r>
            <a:endParaRPr sz="1100"/>
          </a:p>
          <a:p>
            <a:pPr marL="457200" lvl="0" indent="-298450" algn="l" rtl="0">
              <a:lnSpc>
                <a:spcPct val="115000"/>
              </a:lnSpc>
              <a:spcBef>
                <a:spcPts val="0"/>
              </a:spcBef>
              <a:spcAft>
                <a:spcPts val="0"/>
              </a:spcAft>
              <a:buSzPts val="1100"/>
              <a:buAutoNum type="arabicPeriod"/>
            </a:pPr>
            <a:r>
              <a:rPr lang="en" sz="1100"/>
              <a:t>A </a:t>
            </a:r>
            <a:r>
              <a:rPr lang="en" sz="1100" b="1"/>
              <a:t>shuffle </a:t>
            </a:r>
            <a:r>
              <a:rPr lang="en" sz="1100"/>
              <a:t>operation reorganizes the data so that all {key,value} pairs from map go to the same reduce machine</a:t>
            </a:r>
            <a:endParaRPr sz="1100"/>
          </a:p>
          <a:p>
            <a:pPr marL="457200" lvl="0" indent="-298450" algn="l" rtl="0">
              <a:lnSpc>
                <a:spcPct val="115000"/>
              </a:lnSpc>
              <a:spcBef>
                <a:spcPts val="0"/>
              </a:spcBef>
              <a:spcAft>
                <a:spcPts val="0"/>
              </a:spcAft>
              <a:buSzPts val="1100"/>
              <a:buAutoNum type="arabicPeriod"/>
            </a:pPr>
            <a:r>
              <a:rPr lang="en" sz="1100" b="1"/>
              <a:t>Reduce </a:t>
            </a:r>
            <a:r>
              <a:rPr lang="en" sz="1100"/>
              <a:t>is performed to consolidate results</a:t>
            </a:r>
            <a:endParaRPr sz="1100"/>
          </a:p>
          <a:p>
            <a:pPr marL="0" lvl="0" indent="0" algn="l" rtl="0">
              <a:lnSpc>
                <a:spcPct val="115000"/>
              </a:lnSpc>
              <a:spcBef>
                <a:spcPts val="1000"/>
              </a:spcBef>
              <a:spcAft>
                <a:spcPts val="1000"/>
              </a:spcAft>
              <a:buNone/>
            </a:pPr>
            <a:endParaRPr sz="1100"/>
          </a:p>
        </p:txBody>
      </p:sp>
      <p:sp>
        <p:nvSpPr>
          <p:cNvPr id="561" name="Google Shape;561;p69"/>
          <p:cNvSpPr txBox="1"/>
          <p:nvPr/>
        </p:nvSpPr>
        <p:spPr>
          <a:xfrm>
            <a:off x="55550" y="4521400"/>
            <a:ext cx="8509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Note that while powerful, forcing this structured type of computation does limit some data processing tasks. There are improvements/generalizations of MapReduce that solve this.</a:t>
            </a:r>
            <a:endParaRPr sz="1200"/>
          </a:p>
        </p:txBody>
      </p:sp>
      <p:pic>
        <p:nvPicPr>
          <p:cNvPr id="562" name="Google Shape;562;p69"/>
          <p:cNvPicPr preferRelativeResize="0"/>
          <p:nvPr/>
        </p:nvPicPr>
        <p:blipFill>
          <a:blip r:embed="rId3">
            <a:alphaModFix/>
          </a:blip>
          <a:stretch>
            <a:fillRect/>
          </a:stretch>
        </p:blipFill>
        <p:spPr>
          <a:xfrm>
            <a:off x="244400" y="2799400"/>
            <a:ext cx="4205676" cy="1722000"/>
          </a:xfrm>
          <a:prstGeom prst="rect">
            <a:avLst/>
          </a:prstGeom>
          <a:noFill/>
          <a:ln w="9525" cap="flat" cmpd="sng">
            <a:solidFill>
              <a:schemeClr val="dk2"/>
            </a:solidFill>
            <a:prstDash val="solid"/>
            <a:round/>
            <a:headEnd type="none" w="sm" len="sm"/>
            <a:tailEnd type="none" w="sm" len="sm"/>
          </a:ln>
        </p:spPr>
      </p:pic>
      <p:sp>
        <p:nvSpPr>
          <p:cNvPr id="563" name="Google Shape;563;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
        <p:nvSpPr>
          <p:cNvPr id="2" name="TextBox 1">
            <a:extLst>
              <a:ext uri="{FF2B5EF4-FFF2-40B4-BE49-F238E27FC236}">
                <a16:creationId xmlns:a16="http://schemas.microsoft.com/office/drawing/2014/main" id="{DB123E6D-1B60-E080-9BC4-1B33BF9AD525}"/>
              </a:ext>
            </a:extLst>
          </p:cNvPr>
          <p:cNvSpPr txBox="1"/>
          <p:nvPr/>
        </p:nvSpPr>
        <p:spPr>
          <a:xfrm>
            <a:off x="8764491" y="4958834"/>
            <a:ext cx="382995" cy="184666"/>
          </a:xfrm>
          <a:prstGeom prst="rect">
            <a:avLst/>
          </a:prstGeom>
          <a:noFill/>
        </p:spPr>
        <p:txBody>
          <a:bodyPr wrap="square" rtlCol="0">
            <a:spAutoFit/>
          </a:bodyPr>
          <a:lstStyle/>
          <a:p>
            <a:r>
              <a:rPr lang="en-US" sz="600" i="1" dirty="0" err="1"/>
              <a:t>misc</a:t>
            </a:r>
            <a:endParaRPr lang="en-US" sz="6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0"/>
                                        </p:tgtEl>
                                        <p:attrNameLst>
                                          <p:attrName>style.visibility</p:attrName>
                                        </p:attrNameLst>
                                      </p:cBhvr>
                                      <p:to>
                                        <p:strVal val="visible"/>
                                      </p:to>
                                    </p:set>
                                    <p:animEffect transition="in" filter="fade">
                                      <p:cBhvr>
                                        <p:cTn id="7" dur="1000"/>
                                        <p:tgtEl>
                                          <p:spTgt spid="560"/>
                                        </p:tgtEl>
                                      </p:cBhvr>
                                    </p:animEffect>
                                  </p:childTnLst>
                                </p:cTn>
                              </p:par>
                              <p:par>
                                <p:cTn id="8" presetID="10" presetClass="entr" presetSubtype="0" fill="hold" nodeType="withEffect">
                                  <p:stCondLst>
                                    <p:cond delay="0"/>
                                  </p:stCondLst>
                                  <p:childTnLst>
                                    <p:set>
                                      <p:cBhvr>
                                        <p:cTn id="9" dur="1" fill="hold">
                                          <p:stCondLst>
                                            <p:cond delay="0"/>
                                          </p:stCondLst>
                                        </p:cTn>
                                        <p:tgtEl>
                                          <p:spTgt spid="561"/>
                                        </p:tgtEl>
                                        <p:attrNameLst>
                                          <p:attrName>style.visibility</p:attrName>
                                        </p:attrNameLst>
                                      </p:cBhvr>
                                      <p:to>
                                        <p:strVal val="visible"/>
                                      </p:to>
                                    </p:set>
                                    <p:animEffect transition="in" filter="fade">
                                      <p:cBhvr>
                                        <p:cTn id="10" dur="1000"/>
                                        <p:tgtEl>
                                          <p:spTgt spid="561"/>
                                        </p:tgtEl>
                                      </p:cBhvr>
                                    </p:animEffect>
                                  </p:childTnLst>
                                </p:cTn>
                              </p:par>
                              <p:par>
                                <p:cTn id="11" presetID="10" presetClass="entr" presetSubtype="0" fill="hold" nodeType="withEffect">
                                  <p:stCondLst>
                                    <p:cond delay="0"/>
                                  </p:stCondLst>
                                  <p:childTnLst>
                                    <p:set>
                                      <p:cBhvr>
                                        <p:cTn id="12" dur="1" fill="hold">
                                          <p:stCondLst>
                                            <p:cond delay="0"/>
                                          </p:stCondLst>
                                        </p:cTn>
                                        <p:tgtEl>
                                          <p:spTgt spid="562"/>
                                        </p:tgtEl>
                                        <p:attrNameLst>
                                          <p:attrName>style.visibility</p:attrName>
                                        </p:attrNameLst>
                                      </p:cBhvr>
                                      <p:to>
                                        <p:strVal val="visible"/>
                                      </p:to>
                                    </p:set>
                                    <p:animEffect transition="in" filter="fade">
                                      <p:cBhvr>
                                        <p:cTn id="13" dur="1000"/>
                                        <p:tgtEl>
                                          <p:spTgt spid="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6B209-93F3-2243-2BEF-8AB380244A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ABA307-06B2-11ED-14DC-A41A2F198906}"/>
              </a:ext>
            </a:extLst>
          </p:cNvPr>
          <p:cNvSpPr>
            <a:spLocks noGrp="1"/>
          </p:cNvSpPr>
          <p:nvPr>
            <p:ph type="title"/>
          </p:nvPr>
        </p:nvSpPr>
        <p:spPr>
          <a:xfrm>
            <a:off x="0" y="-48482"/>
            <a:ext cx="7687818" cy="559260"/>
          </a:xfrm>
        </p:spPr>
        <p:txBody>
          <a:bodyPr>
            <a:normAutofit/>
          </a:bodyPr>
          <a:lstStyle/>
          <a:p>
            <a:r>
              <a:rPr lang="en-US" sz="1400" b="1" u="sng" dirty="0"/>
              <a:t>Question Goes Here</a:t>
            </a:r>
          </a:p>
        </p:txBody>
      </p:sp>
      <p:sp>
        <p:nvSpPr>
          <p:cNvPr id="3" name="Content Placeholder 2">
            <a:extLst>
              <a:ext uri="{FF2B5EF4-FFF2-40B4-BE49-F238E27FC236}">
                <a16:creationId xmlns:a16="http://schemas.microsoft.com/office/drawing/2014/main" id="{854B1000-6C62-DDEE-0567-A1F5135993AB}"/>
              </a:ext>
            </a:extLst>
          </p:cNvPr>
          <p:cNvSpPr>
            <a:spLocks noGrp="1"/>
          </p:cNvSpPr>
          <p:nvPr>
            <p:ph idx="1"/>
          </p:nvPr>
        </p:nvSpPr>
        <p:spPr>
          <a:xfrm>
            <a:off x="100585" y="436531"/>
            <a:ext cx="8954516" cy="3263504"/>
          </a:xfrm>
        </p:spPr>
        <p:txBody>
          <a:bodyPr>
            <a:normAutofit/>
          </a:bodyPr>
          <a:lstStyle/>
          <a:p>
            <a:r>
              <a:rPr lang="en-US" sz="1200" dirty="0"/>
              <a:t>Answer goes here</a:t>
            </a:r>
          </a:p>
          <a:p>
            <a:endParaRPr lang="en-US" sz="1200" dirty="0"/>
          </a:p>
          <a:p>
            <a:endParaRPr lang="en-US" sz="1200" dirty="0"/>
          </a:p>
        </p:txBody>
      </p:sp>
    </p:spTree>
    <p:extLst>
      <p:ext uri="{BB962C8B-B14F-4D97-AF65-F5344CB8AC3E}">
        <p14:creationId xmlns:p14="http://schemas.microsoft.com/office/powerpoint/2010/main" val="602303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37"/>
        <p:cNvGrpSpPr/>
        <p:nvPr/>
      </p:nvGrpSpPr>
      <p:grpSpPr>
        <a:xfrm>
          <a:off x="0" y="0"/>
          <a:ext cx="0" cy="0"/>
          <a:chOff x="0" y="0"/>
          <a:chExt cx="0" cy="0"/>
        </a:xfrm>
      </p:grpSpPr>
      <p:sp>
        <p:nvSpPr>
          <p:cNvPr id="138" name="Google Shape;138;p24"/>
          <p:cNvSpPr txBox="1"/>
          <p:nvPr/>
        </p:nvSpPr>
        <p:spPr>
          <a:xfrm>
            <a:off x="-22475" y="-58400"/>
            <a:ext cx="8997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b="1" u="sng">
                <a:solidFill>
                  <a:schemeClr val="dk1"/>
                </a:solidFill>
              </a:rPr>
              <a:t>Define the behavior and complexity of queues, and how to implement one in python using a list and deque.</a:t>
            </a:r>
            <a:endParaRPr b="1" u="sng">
              <a:solidFill>
                <a:schemeClr val="dk1"/>
              </a:solidFill>
            </a:endParaRPr>
          </a:p>
          <a:p>
            <a:pPr marL="0" lvl="0" indent="0" algn="l" rtl="0">
              <a:spcBef>
                <a:spcPts val="0"/>
              </a:spcBef>
              <a:spcAft>
                <a:spcPts val="0"/>
              </a:spcAft>
              <a:buNone/>
            </a:pPr>
            <a:endParaRPr b="1" u="sng"/>
          </a:p>
        </p:txBody>
      </p:sp>
      <p:sp>
        <p:nvSpPr>
          <p:cNvPr id="139" name="Google Shape;139;p24"/>
          <p:cNvSpPr txBox="1"/>
          <p:nvPr/>
        </p:nvSpPr>
        <p:spPr>
          <a:xfrm>
            <a:off x="23775" y="469700"/>
            <a:ext cx="8765100" cy="50754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 sz="1100" dirty="0"/>
              <a:t>A queue is first in, first out (FIFO) with space complexity O(n). Enqueue and dequeue have time complexity O(1). Using collections.deque:</a:t>
            </a:r>
            <a:endParaRPr sz="1100" dirty="0"/>
          </a:p>
        </p:txBody>
      </p:sp>
      <p:graphicFrame>
        <p:nvGraphicFramePr>
          <p:cNvPr id="140" name="Google Shape;140;p24"/>
          <p:cNvGraphicFramePr/>
          <p:nvPr>
            <p:extLst>
              <p:ext uri="{D42A27DB-BD31-4B8C-83A1-F6EECF244321}">
                <p14:modId xmlns:p14="http://schemas.microsoft.com/office/powerpoint/2010/main" val="2315257340"/>
              </p:ext>
            </p:extLst>
          </p:nvPr>
        </p:nvGraphicFramePr>
        <p:xfrm>
          <a:off x="261725" y="1834342"/>
          <a:ext cx="4506175" cy="1920240"/>
        </p:xfrm>
        <a:graphic>
          <a:graphicData uri="http://schemas.openxmlformats.org/drawingml/2006/table">
            <a:tbl>
              <a:tblPr>
                <a:noFill/>
                <a:tableStyleId>{A8EBC699-D4AE-4544-A970-5B61255B25D5}</a:tableStyleId>
              </a:tblPr>
              <a:tblGrid>
                <a:gridCol w="2279200">
                  <a:extLst>
                    <a:ext uri="{9D8B030D-6E8A-4147-A177-3AD203B41FA5}">
                      <a16:colId xmlns:a16="http://schemas.microsoft.com/office/drawing/2014/main" val="20000"/>
                    </a:ext>
                  </a:extLst>
                </a:gridCol>
                <a:gridCol w="2226975">
                  <a:extLst>
                    <a:ext uri="{9D8B030D-6E8A-4147-A177-3AD203B41FA5}">
                      <a16:colId xmlns:a16="http://schemas.microsoft.com/office/drawing/2014/main" val="20001"/>
                    </a:ext>
                  </a:extLst>
                </a:gridCol>
              </a:tblGrid>
              <a:tr h="213350">
                <a:tc>
                  <a:txBody>
                    <a:bodyPr/>
                    <a:lstStyle/>
                    <a:p>
                      <a:pPr marL="0" lvl="0" indent="0" algn="l" rtl="0">
                        <a:spcBef>
                          <a:spcPts val="0"/>
                        </a:spcBef>
                        <a:spcAft>
                          <a:spcPts val="0"/>
                        </a:spcAft>
                        <a:buNone/>
                      </a:pPr>
                      <a:r>
                        <a:rPr lang="en"/>
                        <a:t>len(D)</a:t>
                      </a:r>
                      <a:endParaRPr/>
                    </a:p>
                  </a:txBody>
                  <a:tcPr marL="0" marR="0" marT="0" marB="0"/>
                </a:tc>
                <a:tc>
                  <a:txBody>
                    <a:bodyPr/>
                    <a:lstStyle/>
                    <a:p>
                      <a:pPr marL="0" lvl="0" indent="0" algn="l" rtl="0">
                        <a:spcBef>
                          <a:spcPts val="0"/>
                        </a:spcBef>
                        <a:spcAft>
                          <a:spcPts val="0"/>
                        </a:spcAft>
                        <a:buNone/>
                      </a:pPr>
                      <a:r>
                        <a:rPr lang="en"/>
                        <a:t>Number of elements</a:t>
                      </a:r>
                      <a:endParaRPr/>
                    </a:p>
                  </a:txBody>
                  <a:tcPr marL="0" marR="0" marT="0" marB="0"/>
                </a:tc>
                <a:extLst>
                  <a:ext uri="{0D108BD9-81ED-4DB2-BD59-A6C34878D82A}">
                    <a16:rowId xmlns:a16="http://schemas.microsoft.com/office/drawing/2014/main" val="10000"/>
                  </a:ext>
                </a:extLst>
              </a:tr>
              <a:tr h="213350">
                <a:tc>
                  <a:txBody>
                    <a:bodyPr/>
                    <a:lstStyle/>
                    <a:p>
                      <a:pPr marL="0" lvl="0" indent="0" algn="l" rtl="0">
                        <a:spcBef>
                          <a:spcPts val="0"/>
                        </a:spcBef>
                        <a:spcAft>
                          <a:spcPts val="0"/>
                        </a:spcAft>
                        <a:buNone/>
                      </a:pPr>
                      <a:r>
                        <a:rPr lang="en"/>
                        <a:t>D.appendleft(e)</a:t>
                      </a:r>
                      <a:endParaRPr/>
                    </a:p>
                  </a:txBody>
                  <a:tcPr marL="0" marR="0" marT="0" marB="0"/>
                </a:tc>
                <a:tc>
                  <a:txBody>
                    <a:bodyPr/>
                    <a:lstStyle/>
                    <a:p>
                      <a:pPr marL="0" lvl="0" indent="0" algn="l" rtl="0">
                        <a:spcBef>
                          <a:spcPts val="0"/>
                        </a:spcBef>
                        <a:spcAft>
                          <a:spcPts val="0"/>
                        </a:spcAft>
                        <a:buNone/>
                      </a:pPr>
                      <a:r>
                        <a:rPr lang="en"/>
                        <a:t>Add to beginning</a:t>
                      </a:r>
                      <a:endParaRPr/>
                    </a:p>
                  </a:txBody>
                  <a:tcPr marL="0" marR="0" marT="0" marB="0"/>
                </a:tc>
                <a:extLst>
                  <a:ext uri="{0D108BD9-81ED-4DB2-BD59-A6C34878D82A}">
                    <a16:rowId xmlns:a16="http://schemas.microsoft.com/office/drawing/2014/main" val="10001"/>
                  </a:ext>
                </a:extLst>
              </a:tr>
              <a:tr h="213350">
                <a:tc>
                  <a:txBody>
                    <a:bodyPr/>
                    <a:lstStyle/>
                    <a:p>
                      <a:pPr marL="0" lvl="0" indent="0" algn="l" rtl="0">
                        <a:spcBef>
                          <a:spcPts val="0"/>
                        </a:spcBef>
                        <a:spcAft>
                          <a:spcPts val="0"/>
                        </a:spcAft>
                        <a:buNone/>
                      </a:pPr>
                      <a:r>
                        <a:rPr lang="en"/>
                        <a:t>D.append(e)</a:t>
                      </a:r>
                      <a:endParaRPr/>
                    </a:p>
                  </a:txBody>
                  <a:tcPr marL="0" marR="0" marT="0" marB="0">
                    <a:solidFill>
                      <a:srgbClr val="FFFF00"/>
                    </a:solidFill>
                  </a:tcPr>
                </a:tc>
                <a:tc>
                  <a:txBody>
                    <a:bodyPr/>
                    <a:lstStyle/>
                    <a:p>
                      <a:pPr marL="0" lvl="0" indent="0" algn="l" rtl="0">
                        <a:spcBef>
                          <a:spcPts val="0"/>
                        </a:spcBef>
                        <a:spcAft>
                          <a:spcPts val="0"/>
                        </a:spcAft>
                        <a:buNone/>
                      </a:pPr>
                      <a:r>
                        <a:rPr lang="en"/>
                        <a:t>Add to end</a:t>
                      </a:r>
                      <a:endParaRPr/>
                    </a:p>
                  </a:txBody>
                  <a:tcPr marL="0" marR="0" marT="0" marB="0">
                    <a:solidFill>
                      <a:srgbClr val="FFFF00"/>
                    </a:solidFill>
                  </a:tcPr>
                </a:tc>
                <a:extLst>
                  <a:ext uri="{0D108BD9-81ED-4DB2-BD59-A6C34878D82A}">
                    <a16:rowId xmlns:a16="http://schemas.microsoft.com/office/drawing/2014/main" val="10002"/>
                  </a:ext>
                </a:extLst>
              </a:tr>
              <a:tr h="213350">
                <a:tc>
                  <a:txBody>
                    <a:bodyPr/>
                    <a:lstStyle/>
                    <a:p>
                      <a:pPr marL="0" lvl="0" indent="0" algn="l" rtl="0">
                        <a:spcBef>
                          <a:spcPts val="0"/>
                        </a:spcBef>
                        <a:spcAft>
                          <a:spcPts val="0"/>
                        </a:spcAft>
                        <a:buNone/>
                      </a:pPr>
                      <a:r>
                        <a:rPr lang="en"/>
                        <a:t>D.popleft()</a:t>
                      </a:r>
                      <a:endParaRPr/>
                    </a:p>
                  </a:txBody>
                  <a:tcPr marL="0" marR="0" marT="0" marB="0">
                    <a:solidFill>
                      <a:srgbClr val="FFFF00"/>
                    </a:solidFill>
                  </a:tcPr>
                </a:tc>
                <a:tc>
                  <a:txBody>
                    <a:bodyPr/>
                    <a:lstStyle/>
                    <a:p>
                      <a:pPr marL="0" lvl="0" indent="0" algn="l" rtl="0">
                        <a:spcBef>
                          <a:spcPts val="0"/>
                        </a:spcBef>
                        <a:spcAft>
                          <a:spcPts val="0"/>
                        </a:spcAft>
                        <a:buNone/>
                      </a:pPr>
                      <a:r>
                        <a:rPr lang="en"/>
                        <a:t>Remove from beginning</a:t>
                      </a:r>
                      <a:endParaRPr/>
                    </a:p>
                  </a:txBody>
                  <a:tcPr marL="0" marR="0" marT="0" marB="0">
                    <a:solidFill>
                      <a:srgbClr val="FFFF00"/>
                    </a:solidFill>
                  </a:tcPr>
                </a:tc>
                <a:extLst>
                  <a:ext uri="{0D108BD9-81ED-4DB2-BD59-A6C34878D82A}">
                    <a16:rowId xmlns:a16="http://schemas.microsoft.com/office/drawing/2014/main" val="10003"/>
                  </a:ext>
                </a:extLst>
              </a:tr>
              <a:tr h="213350">
                <a:tc>
                  <a:txBody>
                    <a:bodyPr/>
                    <a:lstStyle/>
                    <a:p>
                      <a:pPr marL="0" lvl="0" indent="0" algn="l" rtl="0">
                        <a:spcBef>
                          <a:spcPts val="0"/>
                        </a:spcBef>
                        <a:spcAft>
                          <a:spcPts val="0"/>
                        </a:spcAft>
                        <a:buNone/>
                      </a:pPr>
                      <a:r>
                        <a:rPr lang="en"/>
                        <a:t>D.pop()</a:t>
                      </a:r>
                      <a:endParaRPr/>
                    </a:p>
                  </a:txBody>
                  <a:tcPr marL="0" marR="0" marT="0" marB="0"/>
                </a:tc>
                <a:tc>
                  <a:txBody>
                    <a:bodyPr/>
                    <a:lstStyle/>
                    <a:p>
                      <a:pPr marL="0" lvl="0" indent="0" algn="l" rtl="0">
                        <a:spcBef>
                          <a:spcPts val="0"/>
                        </a:spcBef>
                        <a:spcAft>
                          <a:spcPts val="0"/>
                        </a:spcAft>
                        <a:buNone/>
                      </a:pPr>
                      <a:r>
                        <a:rPr lang="en"/>
                        <a:t>Remove from end</a:t>
                      </a:r>
                      <a:endParaRPr/>
                    </a:p>
                  </a:txBody>
                  <a:tcPr marL="0" marR="0" marT="0" marB="0"/>
                </a:tc>
                <a:extLst>
                  <a:ext uri="{0D108BD9-81ED-4DB2-BD59-A6C34878D82A}">
                    <a16:rowId xmlns:a16="http://schemas.microsoft.com/office/drawing/2014/main" val="10004"/>
                  </a:ext>
                </a:extLst>
              </a:tr>
              <a:tr h="213350">
                <a:tc>
                  <a:txBody>
                    <a:bodyPr/>
                    <a:lstStyle/>
                    <a:p>
                      <a:pPr marL="0" lvl="0" indent="0" algn="l" rtl="0">
                        <a:spcBef>
                          <a:spcPts val="0"/>
                        </a:spcBef>
                        <a:spcAft>
                          <a:spcPts val="0"/>
                        </a:spcAft>
                        <a:buNone/>
                      </a:pPr>
                      <a:r>
                        <a:rPr lang="en"/>
                        <a:t>D[i]</a:t>
                      </a:r>
                      <a:endParaRPr/>
                    </a:p>
                  </a:txBody>
                  <a:tcPr marL="0" marR="0" marT="0" marB="0"/>
                </a:tc>
                <a:tc>
                  <a:txBody>
                    <a:bodyPr/>
                    <a:lstStyle/>
                    <a:p>
                      <a:pPr marL="0" lvl="0" indent="0" algn="l" rtl="0">
                        <a:spcBef>
                          <a:spcPts val="0"/>
                        </a:spcBef>
                        <a:spcAft>
                          <a:spcPts val="0"/>
                        </a:spcAft>
                        <a:buNone/>
                      </a:pPr>
                      <a:r>
                        <a:rPr lang="en"/>
                        <a:t>Arbitrary access</a:t>
                      </a:r>
                      <a:endParaRPr/>
                    </a:p>
                  </a:txBody>
                  <a:tcPr marL="0" marR="0" marT="0" marB="0"/>
                </a:tc>
                <a:extLst>
                  <a:ext uri="{0D108BD9-81ED-4DB2-BD59-A6C34878D82A}">
                    <a16:rowId xmlns:a16="http://schemas.microsoft.com/office/drawing/2014/main" val="10005"/>
                  </a:ext>
                </a:extLst>
              </a:tr>
              <a:tr h="213350">
                <a:tc>
                  <a:txBody>
                    <a:bodyPr/>
                    <a:lstStyle/>
                    <a:p>
                      <a:pPr marL="0" lvl="0" indent="0" algn="l" rtl="0">
                        <a:spcBef>
                          <a:spcPts val="0"/>
                        </a:spcBef>
                        <a:spcAft>
                          <a:spcPts val="0"/>
                        </a:spcAft>
                        <a:buNone/>
                      </a:pPr>
                      <a:r>
                        <a:rPr lang="en"/>
                        <a:t>D.remove(e)</a:t>
                      </a:r>
                      <a:endParaRPr/>
                    </a:p>
                  </a:txBody>
                  <a:tcPr marL="0" marR="0" marT="0" marB="0"/>
                </a:tc>
                <a:tc>
                  <a:txBody>
                    <a:bodyPr/>
                    <a:lstStyle/>
                    <a:p>
                      <a:pPr marL="0" lvl="0" indent="0" algn="l" rtl="0">
                        <a:spcBef>
                          <a:spcPts val="0"/>
                        </a:spcBef>
                        <a:spcAft>
                          <a:spcPts val="0"/>
                        </a:spcAft>
                        <a:buNone/>
                      </a:pPr>
                      <a:r>
                        <a:rPr lang="en"/>
                        <a:t>Find and remove element e</a:t>
                      </a:r>
                      <a:endParaRPr/>
                    </a:p>
                  </a:txBody>
                  <a:tcPr marL="0" marR="0" marT="0" marB="0"/>
                </a:tc>
                <a:extLst>
                  <a:ext uri="{0D108BD9-81ED-4DB2-BD59-A6C34878D82A}">
                    <a16:rowId xmlns:a16="http://schemas.microsoft.com/office/drawing/2014/main" val="10006"/>
                  </a:ext>
                </a:extLst>
              </a:tr>
              <a:tr h="213350">
                <a:tc>
                  <a:txBody>
                    <a:bodyPr/>
                    <a:lstStyle/>
                    <a:p>
                      <a:pPr marL="0" lvl="0" indent="0" algn="l" rtl="0">
                        <a:spcBef>
                          <a:spcPts val="0"/>
                        </a:spcBef>
                        <a:spcAft>
                          <a:spcPts val="0"/>
                        </a:spcAft>
                        <a:buNone/>
                      </a:pPr>
                      <a:r>
                        <a:rPr lang="en"/>
                        <a:t>D.insert(i, e)</a:t>
                      </a:r>
                      <a:endParaRPr/>
                    </a:p>
                  </a:txBody>
                  <a:tcPr marL="0" marR="0" marT="0" marB="0"/>
                </a:tc>
                <a:tc>
                  <a:txBody>
                    <a:bodyPr/>
                    <a:lstStyle/>
                    <a:p>
                      <a:pPr marL="0" lvl="0" indent="0" algn="l" rtl="0">
                        <a:spcBef>
                          <a:spcPts val="0"/>
                        </a:spcBef>
                        <a:spcAft>
                          <a:spcPts val="0"/>
                        </a:spcAft>
                        <a:buNone/>
                      </a:pPr>
                      <a:r>
                        <a:rPr lang="en"/>
                        <a:t>Insert element e at index i</a:t>
                      </a:r>
                      <a:endParaRPr/>
                    </a:p>
                  </a:txBody>
                  <a:tcPr marL="0" marR="0" marT="0" marB="0"/>
                </a:tc>
                <a:extLst>
                  <a:ext uri="{0D108BD9-81ED-4DB2-BD59-A6C34878D82A}">
                    <a16:rowId xmlns:a16="http://schemas.microsoft.com/office/drawing/2014/main" val="10007"/>
                  </a:ext>
                </a:extLst>
              </a:tr>
              <a:tr h="213350">
                <a:tc>
                  <a:txBody>
                    <a:bodyPr/>
                    <a:lstStyle/>
                    <a:p>
                      <a:pPr marL="0" lvl="0" indent="0" algn="l" rtl="0">
                        <a:spcBef>
                          <a:spcPts val="0"/>
                        </a:spcBef>
                        <a:spcAft>
                          <a:spcPts val="0"/>
                        </a:spcAft>
                        <a:buNone/>
                      </a:pPr>
                      <a:r>
                        <a:rPr lang="en"/>
                        <a:t>del D[i]</a:t>
                      </a:r>
                      <a:endParaRPr/>
                    </a:p>
                  </a:txBody>
                  <a:tcPr marL="0" marR="0" marT="0" marB="0"/>
                </a:tc>
                <a:tc>
                  <a:txBody>
                    <a:bodyPr/>
                    <a:lstStyle/>
                    <a:p>
                      <a:pPr marL="0" lvl="0" indent="0" algn="l" rtl="0">
                        <a:spcBef>
                          <a:spcPts val="0"/>
                        </a:spcBef>
                        <a:spcAft>
                          <a:spcPts val="0"/>
                        </a:spcAft>
                        <a:buNone/>
                      </a:pPr>
                      <a:r>
                        <a:rPr lang="en" dirty="0"/>
                        <a:t>Remove element at index i</a:t>
                      </a:r>
                      <a:endParaRPr dirty="0"/>
                    </a:p>
                  </a:txBody>
                  <a:tcPr marL="0" marR="0" marT="0" marB="0"/>
                </a:tc>
                <a:extLst>
                  <a:ext uri="{0D108BD9-81ED-4DB2-BD59-A6C34878D82A}">
                    <a16:rowId xmlns:a16="http://schemas.microsoft.com/office/drawing/2014/main" val="10008"/>
                  </a:ext>
                </a:extLst>
              </a:tr>
            </a:tbl>
          </a:graphicData>
        </a:graphic>
      </p:graphicFrame>
      <p:pic>
        <p:nvPicPr>
          <p:cNvPr id="141" name="Google Shape;141;p24"/>
          <p:cNvPicPr preferRelativeResize="0"/>
          <p:nvPr/>
        </p:nvPicPr>
        <p:blipFill>
          <a:blip r:embed="rId3">
            <a:alphaModFix/>
          </a:blip>
          <a:stretch>
            <a:fillRect/>
          </a:stretch>
        </p:blipFill>
        <p:spPr>
          <a:xfrm>
            <a:off x="163775" y="3858025"/>
            <a:ext cx="7072675" cy="744205"/>
          </a:xfrm>
          <a:prstGeom prst="rect">
            <a:avLst/>
          </a:prstGeom>
          <a:noFill/>
          <a:ln>
            <a:noFill/>
          </a:ln>
        </p:spPr>
      </p:pic>
      <p:pic>
        <p:nvPicPr>
          <p:cNvPr id="142" name="Google Shape;142;p24"/>
          <p:cNvPicPr preferRelativeResize="0"/>
          <p:nvPr/>
        </p:nvPicPr>
        <p:blipFill>
          <a:blip r:embed="rId4">
            <a:alphaModFix/>
          </a:blip>
          <a:stretch>
            <a:fillRect/>
          </a:stretch>
        </p:blipFill>
        <p:spPr>
          <a:xfrm>
            <a:off x="261725" y="4602225"/>
            <a:ext cx="6963351" cy="253025"/>
          </a:xfrm>
          <a:prstGeom prst="rect">
            <a:avLst/>
          </a:prstGeom>
          <a:noFill/>
          <a:ln>
            <a:noFill/>
          </a:ln>
        </p:spPr>
      </p:pic>
      <p:sp>
        <p:nvSpPr>
          <p:cNvPr id="143" name="Google Shape;14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2" name="TextBox 1">
            <a:extLst>
              <a:ext uri="{FF2B5EF4-FFF2-40B4-BE49-F238E27FC236}">
                <a16:creationId xmlns:a16="http://schemas.microsoft.com/office/drawing/2014/main" id="{AE6B482E-8DD4-7B7E-8548-C6C758BF03B4}"/>
              </a:ext>
            </a:extLst>
          </p:cNvPr>
          <p:cNvSpPr txBox="1"/>
          <p:nvPr/>
        </p:nvSpPr>
        <p:spPr>
          <a:xfrm>
            <a:off x="8028528" y="4999845"/>
            <a:ext cx="1262628" cy="184666"/>
          </a:xfrm>
          <a:prstGeom prst="rect">
            <a:avLst/>
          </a:prstGeom>
          <a:noFill/>
        </p:spPr>
        <p:txBody>
          <a:bodyPr wrap="square" rtlCol="0">
            <a:spAutoFit/>
          </a:bodyPr>
          <a:lstStyle/>
          <a:p>
            <a:r>
              <a:rPr lang="en-US" sz="600" i="1" dirty="0"/>
              <a:t>Data Structures &amp; Algorithms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1000"/>
                                        <p:tgtEl>
                                          <p:spTgt spid="139"/>
                                        </p:tgtEl>
                                      </p:cBhvr>
                                    </p:animEffect>
                                  </p:childTnLst>
                                </p:cTn>
                              </p:par>
                              <p:par>
                                <p:cTn id="8" presetID="10" presetClass="entr" presetSubtype="0" fill="hold" nodeType="withEffect">
                                  <p:stCondLst>
                                    <p:cond delay="0"/>
                                  </p:stCondLst>
                                  <p:childTnLst>
                                    <p:set>
                                      <p:cBhvr>
                                        <p:cTn id="9" dur="1" fill="hold">
                                          <p:stCondLst>
                                            <p:cond delay="0"/>
                                          </p:stCondLst>
                                        </p:cTn>
                                        <p:tgtEl>
                                          <p:spTgt spid="140"/>
                                        </p:tgtEl>
                                        <p:attrNameLst>
                                          <p:attrName>style.visibility</p:attrName>
                                        </p:attrNameLst>
                                      </p:cBhvr>
                                      <p:to>
                                        <p:strVal val="visible"/>
                                      </p:to>
                                    </p:set>
                                    <p:animEffect transition="in" filter="fade">
                                      <p:cBhvr>
                                        <p:cTn id="10" dur="1000"/>
                                        <p:tgtEl>
                                          <p:spTgt spid="140"/>
                                        </p:tgtEl>
                                      </p:cBhvr>
                                    </p:animEffect>
                                  </p:childTnLst>
                                </p:cTn>
                              </p:par>
                              <p:par>
                                <p:cTn id="11" presetID="10" presetClass="entr" presetSubtype="0" fill="hold" nodeType="withEffect">
                                  <p:stCondLst>
                                    <p:cond delay="0"/>
                                  </p:stCondLst>
                                  <p:childTnLst>
                                    <p:set>
                                      <p:cBhvr>
                                        <p:cTn id="12" dur="1" fill="hold">
                                          <p:stCondLst>
                                            <p:cond delay="0"/>
                                          </p:stCondLst>
                                        </p:cTn>
                                        <p:tgtEl>
                                          <p:spTgt spid="141"/>
                                        </p:tgtEl>
                                        <p:attrNameLst>
                                          <p:attrName>style.visibility</p:attrName>
                                        </p:attrNameLst>
                                      </p:cBhvr>
                                      <p:to>
                                        <p:strVal val="visible"/>
                                      </p:to>
                                    </p:set>
                                    <p:animEffect transition="in" filter="fade">
                                      <p:cBhvr>
                                        <p:cTn id="13" dur="1000"/>
                                        <p:tgtEl>
                                          <p:spTgt spid="141"/>
                                        </p:tgtEl>
                                      </p:cBhvr>
                                    </p:animEffect>
                                  </p:childTnLst>
                                </p:cTn>
                              </p:par>
                              <p:par>
                                <p:cTn id="14" presetID="10" presetClass="entr" presetSubtype="0" fill="hold" nodeType="withEffect">
                                  <p:stCondLst>
                                    <p:cond delay="0"/>
                                  </p:stCondLst>
                                  <p:childTnLst>
                                    <p:set>
                                      <p:cBhvr>
                                        <p:cTn id="15" dur="1" fill="hold">
                                          <p:stCondLst>
                                            <p:cond delay="0"/>
                                          </p:stCondLst>
                                        </p:cTn>
                                        <p:tgtEl>
                                          <p:spTgt spid="142"/>
                                        </p:tgtEl>
                                        <p:attrNameLst>
                                          <p:attrName>style.visibility</p:attrName>
                                        </p:attrNameLst>
                                      </p:cBhvr>
                                      <p:to>
                                        <p:strVal val="visible"/>
                                      </p:to>
                                    </p:set>
                                    <p:animEffect transition="in" filter="fade">
                                      <p:cBhvr>
                                        <p:cTn id="16" dur="10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47"/>
        <p:cNvGrpSpPr/>
        <p:nvPr/>
      </p:nvGrpSpPr>
      <p:grpSpPr>
        <a:xfrm>
          <a:off x="0" y="0"/>
          <a:ext cx="0" cy="0"/>
          <a:chOff x="0" y="0"/>
          <a:chExt cx="0" cy="0"/>
        </a:xfrm>
      </p:grpSpPr>
      <p:sp>
        <p:nvSpPr>
          <p:cNvPr id="148" name="Google Shape;148;p25"/>
          <p:cNvSpPr txBox="1"/>
          <p:nvPr/>
        </p:nvSpPr>
        <p:spPr>
          <a:xfrm>
            <a:off x="-22475" y="-58400"/>
            <a:ext cx="8997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b="1" u="sng">
                <a:solidFill>
                  <a:schemeClr val="dk1"/>
                </a:solidFill>
              </a:rPr>
              <a:t>Define the behavior and complexity of linked lists, and how to implement one in python. Compare singly, circular, and doubly linked lists.</a:t>
            </a:r>
            <a:endParaRPr b="1" u="sng">
              <a:solidFill>
                <a:schemeClr val="dk1"/>
              </a:solidFill>
            </a:endParaRPr>
          </a:p>
          <a:p>
            <a:pPr marL="0" lvl="0" indent="0" algn="l" rtl="0">
              <a:spcBef>
                <a:spcPts val="0"/>
              </a:spcBef>
              <a:spcAft>
                <a:spcPts val="0"/>
              </a:spcAft>
              <a:buNone/>
            </a:pPr>
            <a:endParaRPr b="1" u="sng"/>
          </a:p>
        </p:txBody>
      </p:sp>
      <p:sp>
        <p:nvSpPr>
          <p:cNvPr id="149" name="Google Shape;149;p25"/>
          <p:cNvSpPr txBox="1"/>
          <p:nvPr/>
        </p:nvSpPr>
        <p:spPr>
          <a:xfrm>
            <a:off x="-134675" y="385850"/>
            <a:ext cx="8765100" cy="2139600"/>
          </a:xfrm>
          <a:prstGeom prst="rect">
            <a:avLst/>
          </a:prstGeom>
          <a:noFill/>
          <a:ln>
            <a:noFill/>
          </a:ln>
        </p:spPr>
        <p:txBody>
          <a:bodyPr spcFirstLastPara="1" wrap="square" lIns="91425" tIns="91425" rIns="91425" bIns="91425" anchor="t" anchorCtr="0">
            <a:spAutoFit/>
          </a:bodyPr>
          <a:lstStyle/>
          <a:p>
            <a:pPr marL="457200" lvl="0" indent="-292100" algn="l" rtl="0">
              <a:lnSpc>
                <a:spcPct val="115000"/>
              </a:lnSpc>
              <a:spcBef>
                <a:spcPts val="1000"/>
              </a:spcBef>
              <a:spcAft>
                <a:spcPts val="0"/>
              </a:spcAft>
              <a:buSzPts val="1000"/>
              <a:buChar char="●"/>
            </a:pPr>
            <a:r>
              <a:rPr lang="en" sz="1000"/>
              <a:t>A </a:t>
            </a:r>
            <a:r>
              <a:rPr lang="en" sz="1000" b="1"/>
              <a:t>singly linked list</a:t>
            </a:r>
            <a:r>
              <a:rPr lang="en" sz="1000"/>
              <a:t> is a collection of nodes each of which store an element and a reference to the next node. The nodes are not contiguous in memory, so unlike lists, inserting at the beginning takes O(1). However, you cannot efficiently delete a node that is not the head.</a:t>
            </a:r>
            <a:endParaRPr sz="1000"/>
          </a:p>
          <a:p>
            <a:pPr marL="457200" lvl="0" indent="-292100" algn="l" rtl="0">
              <a:lnSpc>
                <a:spcPct val="115000"/>
              </a:lnSpc>
              <a:spcBef>
                <a:spcPts val="0"/>
              </a:spcBef>
              <a:spcAft>
                <a:spcPts val="0"/>
              </a:spcAft>
              <a:buSzPts val="1000"/>
              <a:buChar char="●"/>
            </a:pPr>
            <a:r>
              <a:rPr lang="en" sz="1000"/>
              <a:t>A c</a:t>
            </a:r>
            <a:r>
              <a:rPr lang="en" sz="1000" b="1"/>
              <a:t>ircularly linked list</a:t>
            </a:r>
            <a:r>
              <a:rPr lang="en" sz="1000"/>
              <a:t> can be useful if there is no notion of beginning or end.</a:t>
            </a:r>
            <a:endParaRPr sz="1000"/>
          </a:p>
          <a:p>
            <a:pPr marL="457200" lvl="0" indent="-292100" algn="l" rtl="0">
              <a:lnSpc>
                <a:spcPct val="115000"/>
              </a:lnSpc>
              <a:spcBef>
                <a:spcPts val="0"/>
              </a:spcBef>
              <a:spcAft>
                <a:spcPts val="0"/>
              </a:spcAft>
              <a:buSzPts val="1000"/>
              <a:buChar char="●"/>
            </a:pPr>
            <a:r>
              <a:rPr lang="en" sz="1000"/>
              <a:t>A </a:t>
            </a:r>
            <a:r>
              <a:rPr lang="en" sz="1000" b="1"/>
              <a:t>doubly linked list </a:t>
            </a:r>
            <a:r>
              <a:rPr lang="en" sz="1000"/>
              <a:t>has more symmetry, and you can efficiently delete any node in O(1) , if given a reference to it. Usually, a sentinel header/trailer is used to make implementation simpler.</a:t>
            </a:r>
            <a:endParaRPr sz="1000"/>
          </a:p>
          <a:p>
            <a:pPr marL="457200" lvl="0" indent="-292100" algn="l" rtl="0">
              <a:lnSpc>
                <a:spcPct val="115000"/>
              </a:lnSpc>
              <a:spcBef>
                <a:spcPts val="0"/>
              </a:spcBef>
              <a:spcAft>
                <a:spcPts val="0"/>
              </a:spcAft>
              <a:buSzPts val="1000"/>
              <a:buChar char="●"/>
            </a:pPr>
            <a:r>
              <a:rPr lang="en" sz="1000"/>
              <a:t>However, unlike arrays, you can’t access the contents of an index in O(1); you need O(n).</a:t>
            </a:r>
            <a:endParaRPr sz="1000"/>
          </a:p>
          <a:p>
            <a:pPr marL="0" lvl="0" indent="0" algn="l" rtl="0">
              <a:lnSpc>
                <a:spcPct val="115000"/>
              </a:lnSpc>
              <a:spcBef>
                <a:spcPts val="1000"/>
              </a:spcBef>
              <a:spcAft>
                <a:spcPts val="0"/>
              </a:spcAft>
              <a:buNone/>
            </a:pPr>
            <a:endParaRPr sz="1000"/>
          </a:p>
          <a:p>
            <a:pPr marL="0" lvl="0" indent="0" algn="l" rtl="0">
              <a:lnSpc>
                <a:spcPct val="115000"/>
              </a:lnSpc>
              <a:spcBef>
                <a:spcPts val="1000"/>
              </a:spcBef>
              <a:spcAft>
                <a:spcPts val="0"/>
              </a:spcAft>
              <a:buNone/>
            </a:pPr>
            <a:endParaRPr sz="1000"/>
          </a:p>
          <a:p>
            <a:pPr marL="0" lvl="0" indent="0" algn="l" rtl="0">
              <a:lnSpc>
                <a:spcPct val="115000"/>
              </a:lnSpc>
              <a:spcBef>
                <a:spcPts val="1000"/>
              </a:spcBef>
              <a:spcAft>
                <a:spcPts val="1000"/>
              </a:spcAft>
              <a:buNone/>
            </a:pPr>
            <a:endParaRPr sz="1000"/>
          </a:p>
        </p:txBody>
      </p:sp>
      <p:graphicFrame>
        <p:nvGraphicFramePr>
          <p:cNvPr id="150" name="Google Shape;150;p25"/>
          <p:cNvGraphicFramePr/>
          <p:nvPr/>
        </p:nvGraphicFramePr>
        <p:xfrm>
          <a:off x="84448" y="3046275"/>
          <a:ext cx="3694800" cy="1920240"/>
        </p:xfrm>
        <a:graphic>
          <a:graphicData uri="http://schemas.openxmlformats.org/drawingml/2006/table">
            <a:tbl>
              <a:tblPr>
                <a:noFill/>
                <a:tableStyleId>{A8EBC699-D4AE-4544-A970-5B61255B25D5}</a:tableStyleId>
              </a:tblPr>
              <a:tblGrid>
                <a:gridCol w="1353750">
                  <a:extLst>
                    <a:ext uri="{9D8B030D-6E8A-4147-A177-3AD203B41FA5}">
                      <a16:colId xmlns:a16="http://schemas.microsoft.com/office/drawing/2014/main" val="20000"/>
                    </a:ext>
                  </a:extLst>
                </a:gridCol>
                <a:gridCol w="2341050">
                  <a:extLst>
                    <a:ext uri="{9D8B030D-6E8A-4147-A177-3AD203B41FA5}">
                      <a16:colId xmlns:a16="http://schemas.microsoft.com/office/drawing/2014/main" val="20001"/>
                    </a:ext>
                  </a:extLst>
                </a:gridCol>
              </a:tblGrid>
              <a:tr h="213350">
                <a:tc>
                  <a:txBody>
                    <a:bodyPr/>
                    <a:lstStyle/>
                    <a:p>
                      <a:pPr marL="0" lvl="0" indent="0" algn="l" rtl="0">
                        <a:spcBef>
                          <a:spcPts val="0"/>
                        </a:spcBef>
                        <a:spcAft>
                          <a:spcPts val="0"/>
                        </a:spcAft>
                        <a:buNone/>
                      </a:pPr>
                      <a:r>
                        <a:rPr lang="en"/>
                        <a:t>len(D)</a:t>
                      </a:r>
                      <a:endParaRPr/>
                    </a:p>
                  </a:txBody>
                  <a:tcPr marL="0" marR="0" marT="0" marB="0"/>
                </a:tc>
                <a:tc>
                  <a:txBody>
                    <a:bodyPr/>
                    <a:lstStyle/>
                    <a:p>
                      <a:pPr marL="0" lvl="0" indent="0" algn="l" rtl="0">
                        <a:spcBef>
                          <a:spcPts val="0"/>
                        </a:spcBef>
                        <a:spcAft>
                          <a:spcPts val="0"/>
                        </a:spcAft>
                        <a:buNone/>
                      </a:pPr>
                      <a:r>
                        <a:rPr lang="en"/>
                        <a:t>Number of elements</a:t>
                      </a:r>
                      <a:endParaRPr/>
                    </a:p>
                  </a:txBody>
                  <a:tcPr marL="0" marR="0" marT="0" marB="0"/>
                </a:tc>
                <a:extLst>
                  <a:ext uri="{0D108BD9-81ED-4DB2-BD59-A6C34878D82A}">
                    <a16:rowId xmlns:a16="http://schemas.microsoft.com/office/drawing/2014/main" val="10000"/>
                  </a:ext>
                </a:extLst>
              </a:tr>
              <a:tr h="179200">
                <a:tc>
                  <a:txBody>
                    <a:bodyPr/>
                    <a:lstStyle/>
                    <a:p>
                      <a:pPr marL="0" lvl="0" indent="0" algn="l" rtl="0">
                        <a:spcBef>
                          <a:spcPts val="0"/>
                        </a:spcBef>
                        <a:spcAft>
                          <a:spcPts val="0"/>
                        </a:spcAft>
                        <a:buNone/>
                      </a:pPr>
                      <a:r>
                        <a:rPr lang="en"/>
                        <a:t>D.appendleft(e)</a:t>
                      </a:r>
                      <a:endParaRPr/>
                    </a:p>
                  </a:txBody>
                  <a:tcPr marL="0" marR="0" marT="0" marB="0">
                    <a:solidFill>
                      <a:srgbClr val="FFFF00"/>
                    </a:solidFill>
                  </a:tcPr>
                </a:tc>
                <a:tc>
                  <a:txBody>
                    <a:bodyPr/>
                    <a:lstStyle/>
                    <a:p>
                      <a:pPr marL="0" lvl="0" indent="0" algn="l" rtl="0">
                        <a:spcBef>
                          <a:spcPts val="0"/>
                        </a:spcBef>
                        <a:spcAft>
                          <a:spcPts val="0"/>
                        </a:spcAft>
                        <a:buNone/>
                      </a:pPr>
                      <a:r>
                        <a:rPr lang="en"/>
                        <a:t>Add to beginning</a:t>
                      </a:r>
                      <a:endParaRPr/>
                    </a:p>
                  </a:txBody>
                  <a:tcPr marL="0" marR="0" marT="0" marB="0">
                    <a:solidFill>
                      <a:srgbClr val="FFFF00"/>
                    </a:solidFill>
                  </a:tcPr>
                </a:tc>
                <a:extLst>
                  <a:ext uri="{0D108BD9-81ED-4DB2-BD59-A6C34878D82A}">
                    <a16:rowId xmlns:a16="http://schemas.microsoft.com/office/drawing/2014/main" val="10001"/>
                  </a:ext>
                </a:extLst>
              </a:tr>
              <a:tr h="213350">
                <a:tc>
                  <a:txBody>
                    <a:bodyPr/>
                    <a:lstStyle/>
                    <a:p>
                      <a:pPr marL="0" lvl="0" indent="0" algn="l" rtl="0">
                        <a:spcBef>
                          <a:spcPts val="0"/>
                        </a:spcBef>
                        <a:spcAft>
                          <a:spcPts val="0"/>
                        </a:spcAft>
                        <a:buNone/>
                      </a:pPr>
                      <a:r>
                        <a:rPr lang="en"/>
                        <a:t>D.append(e)</a:t>
                      </a:r>
                      <a:endParaRPr/>
                    </a:p>
                  </a:txBody>
                  <a:tcPr marL="0" marR="0" marT="0" marB="0">
                    <a:solidFill>
                      <a:srgbClr val="FFFF00"/>
                    </a:solidFill>
                  </a:tcPr>
                </a:tc>
                <a:tc>
                  <a:txBody>
                    <a:bodyPr/>
                    <a:lstStyle/>
                    <a:p>
                      <a:pPr marL="0" lvl="0" indent="0" algn="l" rtl="0">
                        <a:spcBef>
                          <a:spcPts val="0"/>
                        </a:spcBef>
                        <a:spcAft>
                          <a:spcPts val="0"/>
                        </a:spcAft>
                        <a:buNone/>
                      </a:pPr>
                      <a:r>
                        <a:rPr lang="en"/>
                        <a:t>Add to end</a:t>
                      </a:r>
                      <a:endParaRPr/>
                    </a:p>
                  </a:txBody>
                  <a:tcPr marL="0" marR="0" marT="0" marB="0">
                    <a:solidFill>
                      <a:srgbClr val="FFFF00"/>
                    </a:solidFill>
                  </a:tcPr>
                </a:tc>
                <a:extLst>
                  <a:ext uri="{0D108BD9-81ED-4DB2-BD59-A6C34878D82A}">
                    <a16:rowId xmlns:a16="http://schemas.microsoft.com/office/drawing/2014/main" val="10002"/>
                  </a:ext>
                </a:extLst>
              </a:tr>
              <a:tr h="213350">
                <a:tc>
                  <a:txBody>
                    <a:bodyPr/>
                    <a:lstStyle/>
                    <a:p>
                      <a:pPr marL="0" lvl="0" indent="0" algn="l" rtl="0">
                        <a:spcBef>
                          <a:spcPts val="0"/>
                        </a:spcBef>
                        <a:spcAft>
                          <a:spcPts val="0"/>
                        </a:spcAft>
                        <a:buNone/>
                      </a:pPr>
                      <a:r>
                        <a:rPr lang="en"/>
                        <a:t>D.popleft()</a:t>
                      </a:r>
                      <a:endParaRPr/>
                    </a:p>
                  </a:txBody>
                  <a:tcPr marL="0" marR="0" marT="0" marB="0">
                    <a:solidFill>
                      <a:srgbClr val="FFFF00"/>
                    </a:solidFill>
                  </a:tcPr>
                </a:tc>
                <a:tc>
                  <a:txBody>
                    <a:bodyPr/>
                    <a:lstStyle/>
                    <a:p>
                      <a:pPr marL="0" lvl="0" indent="0" algn="l" rtl="0">
                        <a:spcBef>
                          <a:spcPts val="0"/>
                        </a:spcBef>
                        <a:spcAft>
                          <a:spcPts val="0"/>
                        </a:spcAft>
                        <a:buNone/>
                      </a:pPr>
                      <a:r>
                        <a:rPr lang="en"/>
                        <a:t>Remove from beginning</a:t>
                      </a:r>
                      <a:endParaRPr/>
                    </a:p>
                  </a:txBody>
                  <a:tcPr marL="0" marR="0" marT="0" marB="0">
                    <a:solidFill>
                      <a:srgbClr val="FFFF00"/>
                    </a:solidFill>
                  </a:tcPr>
                </a:tc>
                <a:extLst>
                  <a:ext uri="{0D108BD9-81ED-4DB2-BD59-A6C34878D82A}">
                    <a16:rowId xmlns:a16="http://schemas.microsoft.com/office/drawing/2014/main" val="10003"/>
                  </a:ext>
                </a:extLst>
              </a:tr>
              <a:tr h="213350">
                <a:tc>
                  <a:txBody>
                    <a:bodyPr/>
                    <a:lstStyle/>
                    <a:p>
                      <a:pPr marL="0" lvl="0" indent="0" algn="l" rtl="0">
                        <a:spcBef>
                          <a:spcPts val="0"/>
                        </a:spcBef>
                        <a:spcAft>
                          <a:spcPts val="0"/>
                        </a:spcAft>
                        <a:buNone/>
                      </a:pPr>
                      <a:r>
                        <a:rPr lang="en"/>
                        <a:t>D.pop()</a:t>
                      </a:r>
                      <a:endParaRPr/>
                    </a:p>
                  </a:txBody>
                  <a:tcPr marL="0" marR="0" marT="0" marB="0">
                    <a:solidFill>
                      <a:srgbClr val="FFFF00"/>
                    </a:solidFill>
                  </a:tcPr>
                </a:tc>
                <a:tc>
                  <a:txBody>
                    <a:bodyPr/>
                    <a:lstStyle/>
                    <a:p>
                      <a:pPr marL="0" lvl="0" indent="0" algn="l" rtl="0">
                        <a:spcBef>
                          <a:spcPts val="0"/>
                        </a:spcBef>
                        <a:spcAft>
                          <a:spcPts val="0"/>
                        </a:spcAft>
                        <a:buNone/>
                      </a:pPr>
                      <a:r>
                        <a:rPr lang="en"/>
                        <a:t>Remove from end</a:t>
                      </a:r>
                      <a:endParaRPr/>
                    </a:p>
                  </a:txBody>
                  <a:tcPr marL="0" marR="0" marT="0" marB="0">
                    <a:solidFill>
                      <a:srgbClr val="FFFF00"/>
                    </a:solidFill>
                  </a:tcPr>
                </a:tc>
                <a:extLst>
                  <a:ext uri="{0D108BD9-81ED-4DB2-BD59-A6C34878D82A}">
                    <a16:rowId xmlns:a16="http://schemas.microsoft.com/office/drawing/2014/main" val="10004"/>
                  </a:ext>
                </a:extLst>
              </a:tr>
              <a:tr h="213350">
                <a:tc>
                  <a:txBody>
                    <a:bodyPr/>
                    <a:lstStyle/>
                    <a:p>
                      <a:pPr marL="0" lvl="0" indent="0" algn="l" rtl="0">
                        <a:spcBef>
                          <a:spcPts val="0"/>
                        </a:spcBef>
                        <a:spcAft>
                          <a:spcPts val="0"/>
                        </a:spcAft>
                        <a:buNone/>
                      </a:pPr>
                      <a:r>
                        <a:rPr lang="en"/>
                        <a:t>D[i]</a:t>
                      </a:r>
                      <a:endParaRPr/>
                    </a:p>
                  </a:txBody>
                  <a:tcPr marL="0" marR="0" marT="0" marB="0"/>
                </a:tc>
                <a:tc>
                  <a:txBody>
                    <a:bodyPr/>
                    <a:lstStyle/>
                    <a:p>
                      <a:pPr marL="0" lvl="0" indent="0" algn="l" rtl="0">
                        <a:spcBef>
                          <a:spcPts val="0"/>
                        </a:spcBef>
                        <a:spcAft>
                          <a:spcPts val="0"/>
                        </a:spcAft>
                        <a:buNone/>
                      </a:pPr>
                      <a:r>
                        <a:rPr lang="en"/>
                        <a:t>Arbitrary access</a:t>
                      </a:r>
                      <a:endParaRPr/>
                    </a:p>
                  </a:txBody>
                  <a:tcPr marL="0" marR="0" marT="0" marB="0"/>
                </a:tc>
                <a:extLst>
                  <a:ext uri="{0D108BD9-81ED-4DB2-BD59-A6C34878D82A}">
                    <a16:rowId xmlns:a16="http://schemas.microsoft.com/office/drawing/2014/main" val="10005"/>
                  </a:ext>
                </a:extLst>
              </a:tr>
              <a:tr h="213350">
                <a:tc>
                  <a:txBody>
                    <a:bodyPr/>
                    <a:lstStyle/>
                    <a:p>
                      <a:pPr marL="0" lvl="0" indent="0" algn="l" rtl="0">
                        <a:spcBef>
                          <a:spcPts val="0"/>
                        </a:spcBef>
                        <a:spcAft>
                          <a:spcPts val="0"/>
                        </a:spcAft>
                        <a:buNone/>
                      </a:pPr>
                      <a:r>
                        <a:rPr lang="en"/>
                        <a:t>D.remove(e)</a:t>
                      </a:r>
                      <a:endParaRPr/>
                    </a:p>
                  </a:txBody>
                  <a:tcPr marL="0" marR="0" marT="0" marB="0"/>
                </a:tc>
                <a:tc>
                  <a:txBody>
                    <a:bodyPr/>
                    <a:lstStyle/>
                    <a:p>
                      <a:pPr marL="0" lvl="0" indent="0" algn="l" rtl="0">
                        <a:spcBef>
                          <a:spcPts val="0"/>
                        </a:spcBef>
                        <a:spcAft>
                          <a:spcPts val="0"/>
                        </a:spcAft>
                        <a:buNone/>
                      </a:pPr>
                      <a:r>
                        <a:rPr lang="en"/>
                        <a:t>Find and remove element e</a:t>
                      </a:r>
                      <a:endParaRPr/>
                    </a:p>
                  </a:txBody>
                  <a:tcPr marL="0" marR="0" marT="0" marB="0"/>
                </a:tc>
                <a:extLst>
                  <a:ext uri="{0D108BD9-81ED-4DB2-BD59-A6C34878D82A}">
                    <a16:rowId xmlns:a16="http://schemas.microsoft.com/office/drawing/2014/main" val="10006"/>
                  </a:ext>
                </a:extLst>
              </a:tr>
              <a:tr h="213350">
                <a:tc>
                  <a:txBody>
                    <a:bodyPr/>
                    <a:lstStyle/>
                    <a:p>
                      <a:pPr marL="0" lvl="0" indent="0" algn="l" rtl="0">
                        <a:spcBef>
                          <a:spcPts val="0"/>
                        </a:spcBef>
                        <a:spcAft>
                          <a:spcPts val="0"/>
                        </a:spcAft>
                        <a:buNone/>
                      </a:pPr>
                      <a:r>
                        <a:rPr lang="en"/>
                        <a:t>D.insert(i, e)</a:t>
                      </a:r>
                      <a:endParaRPr/>
                    </a:p>
                  </a:txBody>
                  <a:tcPr marL="0" marR="0" marT="0" marB="0"/>
                </a:tc>
                <a:tc>
                  <a:txBody>
                    <a:bodyPr/>
                    <a:lstStyle/>
                    <a:p>
                      <a:pPr marL="0" lvl="0" indent="0" algn="l" rtl="0">
                        <a:spcBef>
                          <a:spcPts val="0"/>
                        </a:spcBef>
                        <a:spcAft>
                          <a:spcPts val="0"/>
                        </a:spcAft>
                        <a:buNone/>
                      </a:pPr>
                      <a:r>
                        <a:rPr lang="en"/>
                        <a:t>Insert element e at index i</a:t>
                      </a:r>
                      <a:endParaRPr/>
                    </a:p>
                  </a:txBody>
                  <a:tcPr marL="0" marR="0" marT="0" marB="0"/>
                </a:tc>
                <a:extLst>
                  <a:ext uri="{0D108BD9-81ED-4DB2-BD59-A6C34878D82A}">
                    <a16:rowId xmlns:a16="http://schemas.microsoft.com/office/drawing/2014/main" val="10007"/>
                  </a:ext>
                </a:extLst>
              </a:tr>
              <a:tr h="213350">
                <a:tc>
                  <a:txBody>
                    <a:bodyPr/>
                    <a:lstStyle/>
                    <a:p>
                      <a:pPr marL="0" lvl="0" indent="0" algn="l" rtl="0">
                        <a:spcBef>
                          <a:spcPts val="0"/>
                        </a:spcBef>
                        <a:spcAft>
                          <a:spcPts val="0"/>
                        </a:spcAft>
                        <a:buNone/>
                      </a:pPr>
                      <a:r>
                        <a:rPr lang="en"/>
                        <a:t>del D[i]</a:t>
                      </a:r>
                      <a:endParaRPr/>
                    </a:p>
                  </a:txBody>
                  <a:tcPr marL="0" marR="0" marT="0" marB="0"/>
                </a:tc>
                <a:tc>
                  <a:txBody>
                    <a:bodyPr/>
                    <a:lstStyle/>
                    <a:p>
                      <a:pPr marL="0" lvl="0" indent="0" algn="l" rtl="0">
                        <a:spcBef>
                          <a:spcPts val="0"/>
                        </a:spcBef>
                        <a:spcAft>
                          <a:spcPts val="0"/>
                        </a:spcAft>
                        <a:buNone/>
                      </a:pPr>
                      <a:r>
                        <a:rPr lang="en"/>
                        <a:t>Remove element at index i</a:t>
                      </a:r>
                      <a:endParaRPr/>
                    </a:p>
                  </a:txBody>
                  <a:tcPr marL="0" marR="0" marT="0" marB="0"/>
                </a:tc>
                <a:extLst>
                  <a:ext uri="{0D108BD9-81ED-4DB2-BD59-A6C34878D82A}">
                    <a16:rowId xmlns:a16="http://schemas.microsoft.com/office/drawing/2014/main" val="10008"/>
                  </a:ext>
                </a:extLst>
              </a:tr>
            </a:tbl>
          </a:graphicData>
        </a:graphic>
      </p:graphicFrame>
      <p:pic>
        <p:nvPicPr>
          <p:cNvPr id="151" name="Google Shape;151;p25"/>
          <p:cNvPicPr preferRelativeResize="0"/>
          <p:nvPr/>
        </p:nvPicPr>
        <p:blipFill>
          <a:blip r:embed="rId3">
            <a:alphaModFix/>
          </a:blip>
          <a:stretch>
            <a:fillRect/>
          </a:stretch>
        </p:blipFill>
        <p:spPr>
          <a:xfrm>
            <a:off x="152725" y="1498013"/>
            <a:ext cx="4345294" cy="640100"/>
          </a:xfrm>
          <a:prstGeom prst="rect">
            <a:avLst/>
          </a:prstGeom>
          <a:noFill/>
          <a:ln>
            <a:noFill/>
          </a:ln>
        </p:spPr>
      </p:pic>
      <p:sp>
        <p:nvSpPr>
          <p:cNvPr id="152" name="Google Shape;152;p25"/>
          <p:cNvSpPr txBox="1"/>
          <p:nvPr/>
        </p:nvSpPr>
        <p:spPr>
          <a:xfrm>
            <a:off x="38925" y="2655675"/>
            <a:ext cx="89979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sz="1000">
                <a:solidFill>
                  <a:schemeClr val="dk1"/>
                </a:solidFill>
              </a:rPr>
              <a:t>Linked lists can be implemented with the collections.deque class; this is an implementation of double ended queues based on linked lists.</a:t>
            </a:r>
            <a:endParaRPr sz="1000">
              <a:solidFill>
                <a:schemeClr val="dk1"/>
              </a:solidFill>
            </a:endParaRPr>
          </a:p>
        </p:txBody>
      </p:sp>
      <p:pic>
        <p:nvPicPr>
          <p:cNvPr id="153" name="Google Shape;153;p25"/>
          <p:cNvPicPr preferRelativeResize="0"/>
          <p:nvPr/>
        </p:nvPicPr>
        <p:blipFill>
          <a:blip r:embed="rId4">
            <a:alphaModFix/>
          </a:blip>
          <a:stretch>
            <a:fillRect/>
          </a:stretch>
        </p:blipFill>
        <p:spPr>
          <a:xfrm>
            <a:off x="152713" y="2138099"/>
            <a:ext cx="4235324" cy="569000"/>
          </a:xfrm>
          <a:prstGeom prst="rect">
            <a:avLst/>
          </a:prstGeom>
          <a:noFill/>
          <a:ln>
            <a:noFill/>
          </a:ln>
        </p:spPr>
      </p:pic>
      <p:pic>
        <p:nvPicPr>
          <p:cNvPr id="154" name="Google Shape;154;p25"/>
          <p:cNvPicPr preferRelativeResize="0"/>
          <p:nvPr/>
        </p:nvPicPr>
        <p:blipFill>
          <a:blip r:embed="rId5">
            <a:alphaModFix/>
          </a:blip>
          <a:stretch>
            <a:fillRect/>
          </a:stretch>
        </p:blipFill>
        <p:spPr>
          <a:xfrm>
            <a:off x="4673600" y="1613851"/>
            <a:ext cx="2581426" cy="1093250"/>
          </a:xfrm>
          <a:prstGeom prst="rect">
            <a:avLst/>
          </a:prstGeom>
          <a:noFill/>
          <a:ln>
            <a:noFill/>
          </a:ln>
        </p:spPr>
      </p:pic>
      <p:pic>
        <p:nvPicPr>
          <p:cNvPr id="155" name="Google Shape;155;p25"/>
          <p:cNvPicPr preferRelativeResize="0"/>
          <p:nvPr/>
        </p:nvPicPr>
        <p:blipFill>
          <a:blip r:embed="rId6">
            <a:alphaModFix/>
          </a:blip>
          <a:stretch>
            <a:fillRect/>
          </a:stretch>
        </p:blipFill>
        <p:spPr>
          <a:xfrm>
            <a:off x="3839000" y="3170125"/>
            <a:ext cx="5305000" cy="558200"/>
          </a:xfrm>
          <a:prstGeom prst="rect">
            <a:avLst/>
          </a:prstGeom>
          <a:noFill/>
          <a:ln>
            <a:noFill/>
          </a:ln>
        </p:spPr>
      </p:pic>
      <p:pic>
        <p:nvPicPr>
          <p:cNvPr id="156" name="Google Shape;156;p25"/>
          <p:cNvPicPr preferRelativeResize="0"/>
          <p:nvPr/>
        </p:nvPicPr>
        <p:blipFill>
          <a:blip r:embed="rId7">
            <a:alphaModFix/>
          </a:blip>
          <a:stretch>
            <a:fillRect/>
          </a:stretch>
        </p:blipFill>
        <p:spPr>
          <a:xfrm>
            <a:off x="3839000" y="3738873"/>
            <a:ext cx="5304998" cy="319379"/>
          </a:xfrm>
          <a:prstGeom prst="rect">
            <a:avLst/>
          </a:prstGeom>
          <a:noFill/>
          <a:ln>
            <a:noFill/>
          </a:ln>
        </p:spPr>
      </p:pic>
      <p:sp>
        <p:nvSpPr>
          <p:cNvPr id="157" name="Google Shape;157;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2" name="TextBox 1">
            <a:extLst>
              <a:ext uri="{FF2B5EF4-FFF2-40B4-BE49-F238E27FC236}">
                <a16:creationId xmlns:a16="http://schemas.microsoft.com/office/drawing/2014/main" id="{10C20D58-D3EF-CA2A-14B1-E720700B9E4C}"/>
              </a:ext>
            </a:extLst>
          </p:cNvPr>
          <p:cNvSpPr txBox="1"/>
          <p:nvPr/>
        </p:nvSpPr>
        <p:spPr>
          <a:xfrm>
            <a:off x="8028528" y="4999845"/>
            <a:ext cx="1262628" cy="184666"/>
          </a:xfrm>
          <a:prstGeom prst="rect">
            <a:avLst/>
          </a:prstGeom>
          <a:noFill/>
        </p:spPr>
        <p:txBody>
          <a:bodyPr wrap="square" rtlCol="0">
            <a:spAutoFit/>
          </a:bodyPr>
          <a:lstStyle/>
          <a:p>
            <a:r>
              <a:rPr lang="en-US" sz="600" i="1" dirty="0"/>
              <a:t>Data Structures &amp; Algorithms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1000"/>
                                        <p:tgtEl>
                                          <p:spTgt spid="149"/>
                                        </p:tgtEl>
                                      </p:cBhvr>
                                    </p:animEffect>
                                  </p:childTnLst>
                                </p:cTn>
                              </p:par>
                              <p:par>
                                <p:cTn id="8" presetID="10" presetClass="entr" presetSubtype="0" fill="hold" nodeType="withEffect">
                                  <p:stCondLst>
                                    <p:cond delay="0"/>
                                  </p:stCondLst>
                                  <p:childTnLst>
                                    <p:set>
                                      <p:cBhvr>
                                        <p:cTn id="9" dur="1" fill="hold">
                                          <p:stCondLst>
                                            <p:cond delay="0"/>
                                          </p:stCondLst>
                                        </p:cTn>
                                        <p:tgtEl>
                                          <p:spTgt spid="150"/>
                                        </p:tgtEl>
                                        <p:attrNameLst>
                                          <p:attrName>style.visibility</p:attrName>
                                        </p:attrNameLst>
                                      </p:cBhvr>
                                      <p:to>
                                        <p:strVal val="visible"/>
                                      </p:to>
                                    </p:set>
                                    <p:animEffect transition="in" filter="fade">
                                      <p:cBhvr>
                                        <p:cTn id="10" dur="1000"/>
                                        <p:tgtEl>
                                          <p:spTgt spid="150"/>
                                        </p:tgtEl>
                                      </p:cBhvr>
                                    </p:animEffect>
                                  </p:childTnLst>
                                </p:cTn>
                              </p:par>
                              <p:par>
                                <p:cTn id="11" presetID="10" presetClass="entr" presetSubtype="0" fill="hold" nodeType="withEffect">
                                  <p:stCondLst>
                                    <p:cond delay="0"/>
                                  </p:stCondLst>
                                  <p:childTnLst>
                                    <p:set>
                                      <p:cBhvr>
                                        <p:cTn id="12" dur="1" fill="hold">
                                          <p:stCondLst>
                                            <p:cond delay="0"/>
                                          </p:stCondLst>
                                        </p:cTn>
                                        <p:tgtEl>
                                          <p:spTgt spid="151"/>
                                        </p:tgtEl>
                                        <p:attrNameLst>
                                          <p:attrName>style.visibility</p:attrName>
                                        </p:attrNameLst>
                                      </p:cBhvr>
                                      <p:to>
                                        <p:strVal val="visible"/>
                                      </p:to>
                                    </p:set>
                                    <p:animEffect transition="in" filter="fade">
                                      <p:cBhvr>
                                        <p:cTn id="13" dur="1000"/>
                                        <p:tgtEl>
                                          <p:spTgt spid="151"/>
                                        </p:tgtEl>
                                      </p:cBhvr>
                                    </p:animEffect>
                                  </p:childTnLst>
                                </p:cTn>
                              </p:par>
                              <p:par>
                                <p:cTn id="14" presetID="10" presetClass="entr" presetSubtype="0" fill="hold" nodeType="withEffect">
                                  <p:stCondLst>
                                    <p:cond delay="0"/>
                                  </p:stCondLst>
                                  <p:childTnLst>
                                    <p:set>
                                      <p:cBhvr>
                                        <p:cTn id="15" dur="1" fill="hold">
                                          <p:stCondLst>
                                            <p:cond delay="0"/>
                                          </p:stCondLst>
                                        </p:cTn>
                                        <p:tgtEl>
                                          <p:spTgt spid="152"/>
                                        </p:tgtEl>
                                        <p:attrNameLst>
                                          <p:attrName>style.visibility</p:attrName>
                                        </p:attrNameLst>
                                      </p:cBhvr>
                                      <p:to>
                                        <p:strVal val="visible"/>
                                      </p:to>
                                    </p:set>
                                    <p:animEffect transition="in" filter="fade">
                                      <p:cBhvr>
                                        <p:cTn id="16" dur="1000"/>
                                        <p:tgtEl>
                                          <p:spTgt spid="152"/>
                                        </p:tgtEl>
                                      </p:cBhvr>
                                    </p:animEffect>
                                  </p:childTnLst>
                                </p:cTn>
                              </p:par>
                              <p:par>
                                <p:cTn id="17" presetID="10" presetClass="entr" presetSubtype="0" fill="hold" nodeType="withEffect">
                                  <p:stCondLst>
                                    <p:cond delay="0"/>
                                  </p:stCondLst>
                                  <p:childTnLst>
                                    <p:set>
                                      <p:cBhvr>
                                        <p:cTn id="18" dur="1" fill="hold">
                                          <p:stCondLst>
                                            <p:cond delay="0"/>
                                          </p:stCondLst>
                                        </p:cTn>
                                        <p:tgtEl>
                                          <p:spTgt spid="153"/>
                                        </p:tgtEl>
                                        <p:attrNameLst>
                                          <p:attrName>style.visibility</p:attrName>
                                        </p:attrNameLst>
                                      </p:cBhvr>
                                      <p:to>
                                        <p:strVal val="visible"/>
                                      </p:to>
                                    </p:set>
                                    <p:animEffect transition="in" filter="fade">
                                      <p:cBhvr>
                                        <p:cTn id="19" dur="1000"/>
                                        <p:tgtEl>
                                          <p:spTgt spid="153"/>
                                        </p:tgtEl>
                                      </p:cBhvr>
                                    </p:animEffect>
                                  </p:childTnLst>
                                </p:cTn>
                              </p:par>
                              <p:par>
                                <p:cTn id="20" presetID="10" presetClass="entr" presetSubtype="0" fill="hold" nodeType="withEffect">
                                  <p:stCondLst>
                                    <p:cond delay="0"/>
                                  </p:stCondLst>
                                  <p:childTnLst>
                                    <p:set>
                                      <p:cBhvr>
                                        <p:cTn id="21" dur="1" fill="hold">
                                          <p:stCondLst>
                                            <p:cond delay="0"/>
                                          </p:stCondLst>
                                        </p:cTn>
                                        <p:tgtEl>
                                          <p:spTgt spid="154"/>
                                        </p:tgtEl>
                                        <p:attrNameLst>
                                          <p:attrName>style.visibility</p:attrName>
                                        </p:attrNameLst>
                                      </p:cBhvr>
                                      <p:to>
                                        <p:strVal val="visible"/>
                                      </p:to>
                                    </p:set>
                                    <p:animEffect transition="in" filter="fade">
                                      <p:cBhvr>
                                        <p:cTn id="22" dur="1000"/>
                                        <p:tgtEl>
                                          <p:spTgt spid="154"/>
                                        </p:tgtEl>
                                      </p:cBhvr>
                                    </p:animEffect>
                                  </p:childTnLst>
                                </p:cTn>
                              </p:par>
                              <p:par>
                                <p:cTn id="23" presetID="10" presetClass="entr" presetSubtype="0" fill="hold" nodeType="withEffect">
                                  <p:stCondLst>
                                    <p:cond delay="0"/>
                                  </p:stCondLst>
                                  <p:childTnLst>
                                    <p:set>
                                      <p:cBhvr>
                                        <p:cTn id="24" dur="1" fill="hold">
                                          <p:stCondLst>
                                            <p:cond delay="0"/>
                                          </p:stCondLst>
                                        </p:cTn>
                                        <p:tgtEl>
                                          <p:spTgt spid="155"/>
                                        </p:tgtEl>
                                        <p:attrNameLst>
                                          <p:attrName>style.visibility</p:attrName>
                                        </p:attrNameLst>
                                      </p:cBhvr>
                                      <p:to>
                                        <p:strVal val="visible"/>
                                      </p:to>
                                    </p:set>
                                    <p:animEffect transition="in" filter="fade">
                                      <p:cBhvr>
                                        <p:cTn id="25" dur="1000"/>
                                        <p:tgtEl>
                                          <p:spTgt spid="155"/>
                                        </p:tgtEl>
                                      </p:cBhvr>
                                    </p:animEffect>
                                  </p:childTnLst>
                                </p:cTn>
                              </p:par>
                              <p:par>
                                <p:cTn id="26" presetID="10" presetClass="entr" presetSubtype="0" fill="hold" nodeType="withEffect">
                                  <p:stCondLst>
                                    <p:cond delay="0"/>
                                  </p:stCondLst>
                                  <p:childTnLst>
                                    <p:set>
                                      <p:cBhvr>
                                        <p:cTn id="27" dur="1" fill="hold">
                                          <p:stCondLst>
                                            <p:cond delay="0"/>
                                          </p:stCondLst>
                                        </p:cTn>
                                        <p:tgtEl>
                                          <p:spTgt spid="156"/>
                                        </p:tgtEl>
                                        <p:attrNameLst>
                                          <p:attrName>style.visibility</p:attrName>
                                        </p:attrNameLst>
                                      </p:cBhvr>
                                      <p:to>
                                        <p:strVal val="visible"/>
                                      </p:to>
                                    </p:set>
                                    <p:animEffect transition="in" filter="fade">
                                      <p:cBhvr>
                                        <p:cTn id="28" dur="10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62" name="Google Shape;162;p26"/>
          <p:cNvSpPr txBox="1"/>
          <p:nvPr/>
        </p:nvSpPr>
        <p:spPr>
          <a:xfrm>
            <a:off x="-22475" y="-115297"/>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chemeClr val="dk1"/>
                </a:solidFill>
              </a:rPr>
              <a:t>Define the behavior and complexity of hash tables, and how to implement one in python.</a:t>
            </a:r>
            <a:endParaRPr b="1" u="sng"/>
          </a:p>
        </p:txBody>
      </p:sp>
      <p:sp>
        <p:nvSpPr>
          <p:cNvPr id="163" name="Google Shape;163;p26"/>
          <p:cNvSpPr txBox="1"/>
          <p:nvPr/>
        </p:nvSpPr>
        <p:spPr>
          <a:xfrm>
            <a:off x="-204900" y="181125"/>
            <a:ext cx="9348900" cy="2650800"/>
          </a:xfrm>
          <a:prstGeom prst="rect">
            <a:avLst/>
          </a:prstGeom>
          <a:noFill/>
          <a:ln>
            <a:noFill/>
          </a:ln>
        </p:spPr>
        <p:txBody>
          <a:bodyPr spcFirstLastPara="1" wrap="square" lIns="91425" tIns="91425" rIns="91425" bIns="91425" anchor="t" anchorCtr="0">
            <a:spAutoFit/>
          </a:bodyPr>
          <a:lstStyle/>
          <a:p>
            <a:pPr marL="457200" lvl="0" indent="-285750" algn="l" rtl="0">
              <a:lnSpc>
                <a:spcPct val="115000"/>
              </a:lnSpc>
              <a:spcBef>
                <a:spcPts val="1000"/>
              </a:spcBef>
              <a:spcAft>
                <a:spcPts val="0"/>
              </a:spcAft>
              <a:buSzPts val="900"/>
              <a:buChar char="●"/>
            </a:pPr>
            <a:r>
              <a:rPr lang="en" sz="900"/>
              <a:t>A </a:t>
            </a:r>
            <a:r>
              <a:rPr lang="en" sz="900" b="1"/>
              <a:t>hash table </a:t>
            </a:r>
            <a:r>
              <a:rPr lang="en" sz="900"/>
              <a:t>contains a contiguous array of N memory locations. Its implemented as a dict in python.</a:t>
            </a:r>
            <a:endParaRPr sz="900"/>
          </a:p>
          <a:p>
            <a:pPr marL="457200" lvl="0" indent="-285750" algn="l" rtl="0">
              <a:lnSpc>
                <a:spcPct val="115000"/>
              </a:lnSpc>
              <a:spcBef>
                <a:spcPts val="0"/>
              </a:spcBef>
              <a:spcAft>
                <a:spcPts val="0"/>
              </a:spcAft>
              <a:buSzPts val="900"/>
              <a:buChar char="●"/>
            </a:pPr>
            <a:r>
              <a:rPr lang="en" sz="900">
                <a:solidFill>
                  <a:schemeClr val="dk1"/>
                </a:solidFill>
              </a:rPr>
              <a:t>Given a pair of {immutable key k, value v}, we use a hash function hash(k) to map variable-length k into fixed locations in {0,...,N-1}</a:t>
            </a:r>
            <a:endParaRPr sz="900">
              <a:solidFill>
                <a:schemeClr val="dk1"/>
              </a:solidFill>
            </a:endParaRPr>
          </a:p>
          <a:p>
            <a:pPr marL="457200" lvl="0" indent="-285750" algn="l" rtl="0">
              <a:lnSpc>
                <a:spcPct val="115000"/>
              </a:lnSpc>
              <a:spcBef>
                <a:spcPts val="0"/>
              </a:spcBef>
              <a:spcAft>
                <a:spcPts val="0"/>
              </a:spcAft>
              <a:buClr>
                <a:schemeClr val="dk1"/>
              </a:buClr>
              <a:buSzPts val="900"/>
              <a:buChar char="●"/>
            </a:pPr>
            <a:r>
              <a:rPr lang="en" sz="900">
                <a:solidFill>
                  <a:schemeClr val="dk1"/>
                </a:solidFill>
              </a:rPr>
              <a:t>In the case of collisions, there are two options:</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b="1">
                <a:solidFill>
                  <a:schemeClr val="dk1"/>
                </a:solidFill>
              </a:rPr>
              <a:t>Separate chaining</a:t>
            </a:r>
            <a:r>
              <a:rPr lang="en" sz="900">
                <a:solidFill>
                  <a:schemeClr val="dk1"/>
                </a:solidFill>
              </a:rPr>
              <a:t>, where each bucket has its own secondary container. Assuming a good hash function, the core operations take O(n/N), where n/N is the </a:t>
            </a:r>
            <a:r>
              <a:rPr lang="en" sz="900" b="1">
                <a:solidFill>
                  <a:schemeClr val="dk1"/>
                </a:solidFill>
              </a:rPr>
              <a:t>load factor </a:t>
            </a:r>
            <a:r>
              <a:rPr lang="en" sz="900">
                <a:solidFill>
                  <a:schemeClr val="dk1"/>
                </a:solidFill>
              </a:rPr>
              <a:t>(n = # of values).</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b="1">
                <a:solidFill>
                  <a:schemeClr val="dk1"/>
                </a:solidFill>
              </a:rPr>
              <a:t>Open Addressing</a:t>
            </a:r>
            <a:r>
              <a:rPr lang="en" sz="900">
                <a:solidFill>
                  <a:schemeClr val="dk1"/>
                </a:solidFill>
              </a:rPr>
              <a:t>, which requires that the load factor is always &lt;=1 and items are stored directly in the array. This can take the form of </a:t>
            </a:r>
            <a:r>
              <a:rPr lang="en" sz="900" b="1">
                <a:solidFill>
                  <a:schemeClr val="dk1"/>
                </a:solidFill>
              </a:rPr>
              <a:t>linear/quadratic probing</a:t>
            </a:r>
            <a:r>
              <a:rPr lang="en" sz="900">
                <a:solidFill>
                  <a:schemeClr val="dk1"/>
                </a:solidFill>
              </a:rPr>
              <a:t>. However, these are subject to bad clustering patterns. So, python uses </a:t>
            </a:r>
            <a:r>
              <a:rPr lang="en" sz="900" b="1">
                <a:solidFill>
                  <a:schemeClr val="dk1"/>
                </a:solidFill>
              </a:rPr>
              <a:t>random probing</a:t>
            </a:r>
            <a:r>
              <a:rPr lang="en" sz="900">
                <a:solidFill>
                  <a:schemeClr val="dk1"/>
                </a:solidFill>
              </a:rPr>
              <a:t>, which utilizes an RNG giving a repeatable but somewhat arbitrary sequence of probes. </a:t>
            </a:r>
            <a:endParaRPr sz="900">
              <a:solidFill>
                <a:schemeClr val="dk1"/>
              </a:solidFill>
            </a:endParaRPr>
          </a:p>
          <a:p>
            <a:pPr marL="457200" lvl="0" indent="-285750" algn="l" rtl="0">
              <a:lnSpc>
                <a:spcPct val="115000"/>
              </a:lnSpc>
              <a:spcBef>
                <a:spcPts val="0"/>
              </a:spcBef>
              <a:spcAft>
                <a:spcPts val="0"/>
              </a:spcAft>
              <a:buClr>
                <a:schemeClr val="dk1"/>
              </a:buClr>
              <a:buSzPts val="900"/>
              <a:buChar char="●"/>
            </a:pPr>
            <a:r>
              <a:rPr lang="en" sz="900">
                <a:solidFill>
                  <a:schemeClr val="dk1"/>
                </a:solidFill>
              </a:rPr>
              <a:t>Note that in all cases, both the key and value are stored so that the correct value can be retrieved using the key.</a:t>
            </a:r>
            <a:endParaRPr sz="900">
              <a:solidFill>
                <a:schemeClr val="dk1"/>
              </a:solidFill>
            </a:endParaRPr>
          </a:p>
          <a:p>
            <a:pPr marL="457200" lvl="0" indent="-285750" algn="l" rtl="0">
              <a:lnSpc>
                <a:spcPct val="115000"/>
              </a:lnSpc>
              <a:spcBef>
                <a:spcPts val="0"/>
              </a:spcBef>
              <a:spcAft>
                <a:spcPts val="0"/>
              </a:spcAft>
              <a:buClr>
                <a:schemeClr val="dk1"/>
              </a:buClr>
              <a:buSzPts val="900"/>
              <a:buChar char="●"/>
            </a:pPr>
            <a:r>
              <a:rPr lang="en" sz="900">
                <a:solidFill>
                  <a:schemeClr val="dk1"/>
                </a:solidFill>
              </a:rPr>
              <a:t>Unlike hashes in cryptography, they need not be irreversible or secure, but does need to be efficient and disperse into n bins with uniform probability</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In python, different objects (eg strings, floats, etc) have a different hash function (with magic method __hash__()). </a:t>
            </a:r>
            <a:endParaRPr sz="900">
              <a:solidFill>
                <a:schemeClr val="dk1"/>
              </a:solidFill>
            </a:endParaRPr>
          </a:p>
          <a:p>
            <a:pPr marL="457200" lvl="0" indent="-285750" algn="l" rtl="0">
              <a:lnSpc>
                <a:spcPct val="115000"/>
              </a:lnSpc>
              <a:spcBef>
                <a:spcPts val="0"/>
              </a:spcBef>
              <a:spcAft>
                <a:spcPts val="0"/>
              </a:spcAft>
              <a:buClr>
                <a:schemeClr val="dk1"/>
              </a:buClr>
              <a:buSzPts val="900"/>
              <a:buChar char="●"/>
            </a:pPr>
            <a:r>
              <a:rPr lang="en" sz="900">
                <a:solidFill>
                  <a:schemeClr val="dk1"/>
                </a:solidFill>
              </a:rPr>
              <a:t>When the load factor is too high, python will double the size of the underlying array and rehash the current entries using the new size.</a:t>
            </a:r>
            <a:endParaRPr sz="900">
              <a:solidFill>
                <a:schemeClr val="dk1"/>
              </a:solidFill>
            </a:endParaRPr>
          </a:p>
          <a:p>
            <a:pPr marL="0" lvl="0" indent="0" algn="l" rtl="0">
              <a:lnSpc>
                <a:spcPct val="115000"/>
              </a:lnSpc>
              <a:spcBef>
                <a:spcPts val="1000"/>
              </a:spcBef>
              <a:spcAft>
                <a:spcPts val="0"/>
              </a:spcAft>
              <a:buNone/>
            </a:pPr>
            <a:endParaRPr sz="900">
              <a:solidFill>
                <a:schemeClr val="dk1"/>
              </a:solidFill>
            </a:endParaRPr>
          </a:p>
          <a:p>
            <a:pPr marL="0" lvl="0" indent="0" algn="l" rtl="0">
              <a:lnSpc>
                <a:spcPct val="115000"/>
              </a:lnSpc>
              <a:spcBef>
                <a:spcPts val="1000"/>
              </a:spcBef>
              <a:spcAft>
                <a:spcPts val="1000"/>
              </a:spcAft>
              <a:buNone/>
            </a:pPr>
            <a:endParaRPr sz="900"/>
          </a:p>
        </p:txBody>
      </p:sp>
      <p:pic>
        <p:nvPicPr>
          <p:cNvPr id="164" name="Google Shape;164;p26"/>
          <p:cNvPicPr preferRelativeResize="0"/>
          <p:nvPr/>
        </p:nvPicPr>
        <p:blipFill>
          <a:blip r:embed="rId3">
            <a:alphaModFix/>
          </a:blip>
          <a:stretch>
            <a:fillRect/>
          </a:stretch>
        </p:blipFill>
        <p:spPr>
          <a:xfrm>
            <a:off x="6796550" y="3909063"/>
            <a:ext cx="1992326" cy="1177850"/>
          </a:xfrm>
          <a:prstGeom prst="rect">
            <a:avLst/>
          </a:prstGeom>
          <a:noFill/>
          <a:ln>
            <a:noFill/>
          </a:ln>
        </p:spPr>
      </p:pic>
      <p:pic>
        <p:nvPicPr>
          <p:cNvPr id="165" name="Google Shape;165;p26"/>
          <p:cNvPicPr preferRelativeResize="0"/>
          <p:nvPr/>
        </p:nvPicPr>
        <p:blipFill>
          <a:blip r:embed="rId4">
            <a:alphaModFix/>
          </a:blip>
          <a:stretch>
            <a:fillRect/>
          </a:stretch>
        </p:blipFill>
        <p:spPr>
          <a:xfrm>
            <a:off x="264050" y="3980898"/>
            <a:ext cx="3081600" cy="1034175"/>
          </a:xfrm>
          <a:prstGeom prst="rect">
            <a:avLst/>
          </a:prstGeom>
          <a:noFill/>
          <a:ln>
            <a:noFill/>
          </a:ln>
        </p:spPr>
      </p:pic>
      <p:pic>
        <p:nvPicPr>
          <p:cNvPr id="166" name="Google Shape;166;p26"/>
          <p:cNvPicPr preferRelativeResize="0"/>
          <p:nvPr/>
        </p:nvPicPr>
        <p:blipFill>
          <a:blip r:embed="rId5">
            <a:alphaModFix/>
          </a:blip>
          <a:stretch>
            <a:fillRect/>
          </a:stretch>
        </p:blipFill>
        <p:spPr>
          <a:xfrm>
            <a:off x="3759099" y="4025162"/>
            <a:ext cx="2882799" cy="945675"/>
          </a:xfrm>
          <a:prstGeom prst="rect">
            <a:avLst/>
          </a:prstGeom>
          <a:noFill/>
          <a:ln>
            <a:noFill/>
          </a:ln>
        </p:spPr>
      </p:pic>
      <p:grpSp>
        <p:nvGrpSpPr>
          <p:cNvPr id="167" name="Google Shape;167;p26"/>
          <p:cNvGrpSpPr/>
          <p:nvPr/>
        </p:nvGrpSpPr>
        <p:grpSpPr>
          <a:xfrm>
            <a:off x="125175" y="2621148"/>
            <a:ext cx="7324331" cy="1228670"/>
            <a:chOff x="125175" y="2468748"/>
            <a:chExt cx="7324331" cy="1228670"/>
          </a:xfrm>
        </p:grpSpPr>
        <p:pic>
          <p:nvPicPr>
            <p:cNvPr id="168" name="Google Shape;168;p26"/>
            <p:cNvPicPr preferRelativeResize="0"/>
            <p:nvPr/>
          </p:nvPicPr>
          <p:blipFill>
            <a:blip r:embed="rId6">
              <a:alphaModFix/>
            </a:blip>
            <a:stretch>
              <a:fillRect/>
            </a:stretch>
          </p:blipFill>
          <p:spPr>
            <a:xfrm>
              <a:off x="204825" y="2468748"/>
              <a:ext cx="7244681" cy="945675"/>
            </a:xfrm>
            <a:prstGeom prst="rect">
              <a:avLst/>
            </a:prstGeom>
            <a:noFill/>
            <a:ln>
              <a:noFill/>
            </a:ln>
          </p:spPr>
        </p:pic>
        <p:pic>
          <p:nvPicPr>
            <p:cNvPr id="169" name="Google Shape;169;p26"/>
            <p:cNvPicPr preferRelativeResize="0"/>
            <p:nvPr/>
          </p:nvPicPr>
          <p:blipFill>
            <a:blip r:embed="rId7">
              <a:alphaModFix/>
            </a:blip>
            <a:stretch>
              <a:fillRect/>
            </a:stretch>
          </p:blipFill>
          <p:spPr>
            <a:xfrm>
              <a:off x="125175" y="3458025"/>
              <a:ext cx="7244675" cy="239393"/>
            </a:xfrm>
            <a:prstGeom prst="rect">
              <a:avLst/>
            </a:prstGeom>
            <a:noFill/>
            <a:ln>
              <a:noFill/>
            </a:ln>
          </p:spPr>
        </p:pic>
      </p:grpSp>
      <p:sp>
        <p:nvSpPr>
          <p:cNvPr id="170" name="Google Shape;17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2" name="TextBox 1">
            <a:extLst>
              <a:ext uri="{FF2B5EF4-FFF2-40B4-BE49-F238E27FC236}">
                <a16:creationId xmlns:a16="http://schemas.microsoft.com/office/drawing/2014/main" id="{5B46D171-C967-F053-37E6-FBA0C17F42B0}"/>
              </a:ext>
            </a:extLst>
          </p:cNvPr>
          <p:cNvSpPr txBox="1"/>
          <p:nvPr/>
        </p:nvSpPr>
        <p:spPr>
          <a:xfrm>
            <a:off x="8028528" y="4999845"/>
            <a:ext cx="1262628" cy="184666"/>
          </a:xfrm>
          <a:prstGeom prst="rect">
            <a:avLst/>
          </a:prstGeom>
          <a:noFill/>
        </p:spPr>
        <p:txBody>
          <a:bodyPr wrap="square" rtlCol="0">
            <a:spAutoFit/>
          </a:bodyPr>
          <a:lstStyle/>
          <a:p>
            <a:r>
              <a:rPr lang="en-US" sz="600" i="1" dirty="0"/>
              <a:t>Data Structures &amp; Algorithms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1000"/>
                                        <p:tgtEl>
                                          <p:spTgt spid="163"/>
                                        </p:tgtEl>
                                      </p:cBhvr>
                                    </p:animEffect>
                                  </p:childTnLst>
                                </p:cTn>
                              </p:par>
                              <p:par>
                                <p:cTn id="8" presetID="10" presetClass="entr" presetSubtype="0" fill="hold" nodeType="withEffect">
                                  <p:stCondLst>
                                    <p:cond delay="0"/>
                                  </p:stCondLst>
                                  <p:childTnLst>
                                    <p:set>
                                      <p:cBhvr>
                                        <p:cTn id="9" dur="1" fill="hold">
                                          <p:stCondLst>
                                            <p:cond delay="0"/>
                                          </p:stCondLst>
                                        </p:cTn>
                                        <p:tgtEl>
                                          <p:spTgt spid="164"/>
                                        </p:tgtEl>
                                        <p:attrNameLst>
                                          <p:attrName>style.visibility</p:attrName>
                                        </p:attrNameLst>
                                      </p:cBhvr>
                                      <p:to>
                                        <p:strVal val="visible"/>
                                      </p:to>
                                    </p:set>
                                    <p:animEffect transition="in" filter="fade">
                                      <p:cBhvr>
                                        <p:cTn id="10" dur="1000"/>
                                        <p:tgtEl>
                                          <p:spTgt spid="164"/>
                                        </p:tgtEl>
                                      </p:cBhvr>
                                    </p:animEffect>
                                  </p:childTnLst>
                                </p:cTn>
                              </p:par>
                              <p:par>
                                <p:cTn id="11" presetID="10" presetClass="entr" presetSubtype="0" fill="hold" nodeType="withEffect">
                                  <p:stCondLst>
                                    <p:cond delay="0"/>
                                  </p:stCondLst>
                                  <p:childTnLst>
                                    <p:set>
                                      <p:cBhvr>
                                        <p:cTn id="12" dur="1" fill="hold">
                                          <p:stCondLst>
                                            <p:cond delay="0"/>
                                          </p:stCondLst>
                                        </p:cTn>
                                        <p:tgtEl>
                                          <p:spTgt spid="165"/>
                                        </p:tgtEl>
                                        <p:attrNameLst>
                                          <p:attrName>style.visibility</p:attrName>
                                        </p:attrNameLst>
                                      </p:cBhvr>
                                      <p:to>
                                        <p:strVal val="visible"/>
                                      </p:to>
                                    </p:set>
                                    <p:animEffect transition="in" filter="fade">
                                      <p:cBhvr>
                                        <p:cTn id="13" dur="1000"/>
                                        <p:tgtEl>
                                          <p:spTgt spid="165"/>
                                        </p:tgtEl>
                                      </p:cBhvr>
                                    </p:animEffect>
                                  </p:childTnLst>
                                </p:cTn>
                              </p:par>
                              <p:par>
                                <p:cTn id="14" presetID="10" presetClass="entr" presetSubtype="0" fill="hold" nodeType="withEffect">
                                  <p:stCondLst>
                                    <p:cond delay="0"/>
                                  </p:stCondLst>
                                  <p:childTnLst>
                                    <p:set>
                                      <p:cBhvr>
                                        <p:cTn id="15" dur="1" fill="hold">
                                          <p:stCondLst>
                                            <p:cond delay="0"/>
                                          </p:stCondLst>
                                        </p:cTn>
                                        <p:tgtEl>
                                          <p:spTgt spid="166"/>
                                        </p:tgtEl>
                                        <p:attrNameLst>
                                          <p:attrName>style.visibility</p:attrName>
                                        </p:attrNameLst>
                                      </p:cBhvr>
                                      <p:to>
                                        <p:strVal val="visible"/>
                                      </p:to>
                                    </p:set>
                                    <p:animEffect transition="in" filter="fade">
                                      <p:cBhvr>
                                        <p:cTn id="16" dur="1000"/>
                                        <p:tgtEl>
                                          <p:spTgt spid="166"/>
                                        </p:tgtEl>
                                      </p:cBhvr>
                                    </p:animEffect>
                                  </p:childTnLst>
                                </p:cTn>
                              </p:par>
                              <p:par>
                                <p:cTn id="17" presetID="10" presetClass="entr" presetSubtype="0" fill="hold" nodeType="withEffect">
                                  <p:stCondLst>
                                    <p:cond delay="0"/>
                                  </p:stCondLst>
                                  <p:childTnLst>
                                    <p:set>
                                      <p:cBhvr>
                                        <p:cTn id="18" dur="1" fill="hold">
                                          <p:stCondLst>
                                            <p:cond delay="0"/>
                                          </p:stCondLst>
                                        </p:cTn>
                                        <p:tgtEl>
                                          <p:spTgt spid="167"/>
                                        </p:tgtEl>
                                        <p:attrNameLst>
                                          <p:attrName>style.visibility</p:attrName>
                                        </p:attrNameLst>
                                      </p:cBhvr>
                                      <p:to>
                                        <p:strVal val="visible"/>
                                      </p:to>
                                    </p:set>
                                    <p:animEffect transition="in" filter="fade">
                                      <p:cBhvr>
                                        <p:cTn id="19" dur="10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sp>
        <p:nvSpPr>
          <p:cNvPr id="175" name="Google Shape;175;p27"/>
          <p:cNvSpPr txBox="1"/>
          <p:nvPr/>
        </p:nvSpPr>
        <p:spPr>
          <a:xfrm>
            <a:off x="-55874" y="-102932"/>
            <a:ext cx="899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Define Tree, binary tree, binary search tree. What’s the difference between complete, full, and perfect binary trees?</a:t>
            </a:r>
            <a:endParaRPr b="1" u="sng"/>
          </a:p>
        </p:txBody>
      </p:sp>
      <p:sp>
        <p:nvSpPr>
          <p:cNvPr id="176" name="Google Shape;176;p27"/>
          <p:cNvSpPr txBox="1"/>
          <p:nvPr/>
        </p:nvSpPr>
        <p:spPr>
          <a:xfrm>
            <a:off x="23775" y="337834"/>
            <a:ext cx="8765100" cy="17502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1000"/>
              </a:spcBef>
              <a:spcAft>
                <a:spcPts val="0"/>
              </a:spcAft>
              <a:buSzPts val="1300"/>
              <a:buChar char="●"/>
            </a:pPr>
            <a:r>
              <a:rPr lang="en" sz="1300"/>
              <a:t>A </a:t>
            </a:r>
            <a:r>
              <a:rPr lang="en" sz="1300" b="1"/>
              <a:t>tree </a:t>
            </a:r>
            <a:r>
              <a:rPr lang="en" sz="1300"/>
              <a:t>is a data structure which has a root node, and recursively, each child node has &gt;=0 child nodes.</a:t>
            </a:r>
            <a:endParaRPr sz="1300"/>
          </a:p>
          <a:p>
            <a:pPr marL="457200" lvl="0" indent="-311150" algn="l" rtl="0">
              <a:lnSpc>
                <a:spcPct val="115000"/>
              </a:lnSpc>
              <a:spcBef>
                <a:spcPts val="0"/>
              </a:spcBef>
              <a:spcAft>
                <a:spcPts val="0"/>
              </a:spcAft>
              <a:buSzPts val="1300"/>
              <a:buChar char="●"/>
            </a:pPr>
            <a:r>
              <a:rPr lang="en" sz="1300"/>
              <a:t>A </a:t>
            </a:r>
            <a:r>
              <a:rPr lang="en" sz="1300" b="1"/>
              <a:t>binary tree</a:t>
            </a:r>
            <a:r>
              <a:rPr lang="en" sz="1300"/>
              <a:t> is a tree in which each node has &lt;=2 children. </a:t>
            </a:r>
            <a:endParaRPr sz="1300"/>
          </a:p>
          <a:p>
            <a:pPr marL="457200" lvl="0" indent="-311150" algn="l" rtl="0">
              <a:lnSpc>
                <a:spcPct val="115000"/>
              </a:lnSpc>
              <a:spcBef>
                <a:spcPts val="0"/>
              </a:spcBef>
              <a:spcAft>
                <a:spcPts val="0"/>
              </a:spcAft>
              <a:buSzPts val="1300"/>
              <a:buChar char="●"/>
            </a:pPr>
            <a:r>
              <a:rPr lang="en" sz="1300"/>
              <a:t>A </a:t>
            </a:r>
            <a:r>
              <a:rPr lang="en" sz="1300" b="1"/>
              <a:t>binary search tree</a:t>
            </a:r>
            <a:r>
              <a:rPr lang="en" sz="1300"/>
              <a:t> is a binary tree in which for all nodes n, all left descendents &lt;= n &lt;= all right descendents. </a:t>
            </a:r>
            <a:endParaRPr sz="1300"/>
          </a:p>
          <a:p>
            <a:pPr marL="457200" lvl="0" indent="-317500" algn="l" rtl="0">
              <a:lnSpc>
                <a:spcPct val="115000"/>
              </a:lnSpc>
              <a:spcBef>
                <a:spcPts val="0"/>
              </a:spcBef>
              <a:spcAft>
                <a:spcPts val="0"/>
              </a:spcAft>
              <a:buSzPts val="1400"/>
              <a:buChar char="●"/>
            </a:pPr>
            <a:r>
              <a:rPr lang="en" sz="1300"/>
              <a:t>A </a:t>
            </a:r>
            <a:r>
              <a:rPr lang="en" sz="1300" b="1"/>
              <a:t>complete binary tree</a:t>
            </a:r>
            <a:r>
              <a:rPr lang="en" sz="1300"/>
              <a:t> has every level fully filled </a:t>
            </a:r>
            <a:r>
              <a:rPr lang="en" sz="1200">
                <a:solidFill>
                  <a:schemeClr val="dk1"/>
                </a:solidFill>
              </a:rPr>
              <a:t>except for rightmost elements on last level.</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A </a:t>
            </a:r>
            <a:r>
              <a:rPr lang="en" sz="1200" b="1">
                <a:solidFill>
                  <a:schemeClr val="dk1"/>
                </a:solidFill>
              </a:rPr>
              <a:t>full binary tree</a:t>
            </a:r>
            <a:r>
              <a:rPr lang="en" sz="1200">
                <a:solidFill>
                  <a:schemeClr val="dk1"/>
                </a:solidFill>
              </a:rPr>
              <a:t> is a binary tree where each node has either 0 or 2 children. </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A </a:t>
            </a:r>
            <a:r>
              <a:rPr lang="en" sz="1200" b="1">
                <a:solidFill>
                  <a:schemeClr val="dk1"/>
                </a:solidFill>
              </a:rPr>
              <a:t>perfect binary tree </a:t>
            </a:r>
            <a:r>
              <a:rPr lang="en" sz="1200">
                <a:solidFill>
                  <a:schemeClr val="dk1"/>
                </a:solidFill>
              </a:rPr>
              <a:t>has every level fully filled.</a:t>
            </a:r>
            <a:endParaRPr sz="1300"/>
          </a:p>
        </p:txBody>
      </p:sp>
      <p:pic>
        <p:nvPicPr>
          <p:cNvPr id="177" name="Google Shape;177;p27"/>
          <p:cNvPicPr preferRelativeResize="0"/>
          <p:nvPr/>
        </p:nvPicPr>
        <p:blipFill>
          <a:blip r:embed="rId3">
            <a:alphaModFix/>
          </a:blip>
          <a:stretch>
            <a:fillRect/>
          </a:stretch>
        </p:blipFill>
        <p:spPr>
          <a:xfrm>
            <a:off x="366075" y="3614555"/>
            <a:ext cx="4011376" cy="1388375"/>
          </a:xfrm>
          <a:prstGeom prst="rect">
            <a:avLst/>
          </a:prstGeom>
          <a:noFill/>
          <a:ln>
            <a:noFill/>
          </a:ln>
        </p:spPr>
      </p:pic>
      <p:pic>
        <p:nvPicPr>
          <p:cNvPr id="178" name="Google Shape;178;p27"/>
          <p:cNvPicPr preferRelativeResize="0"/>
          <p:nvPr/>
        </p:nvPicPr>
        <p:blipFill>
          <a:blip r:embed="rId4">
            <a:alphaModFix/>
          </a:blip>
          <a:stretch>
            <a:fillRect/>
          </a:stretch>
        </p:blipFill>
        <p:spPr>
          <a:xfrm>
            <a:off x="5041968" y="2404606"/>
            <a:ext cx="3638100" cy="923475"/>
          </a:xfrm>
          <a:prstGeom prst="rect">
            <a:avLst/>
          </a:prstGeom>
          <a:noFill/>
          <a:ln>
            <a:noFill/>
          </a:ln>
        </p:spPr>
      </p:pic>
      <p:pic>
        <p:nvPicPr>
          <p:cNvPr id="179" name="Google Shape;179;p27"/>
          <p:cNvPicPr preferRelativeResize="0"/>
          <p:nvPr/>
        </p:nvPicPr>
        <p:blipFill>
          <a:blip r:embed="rId5">
            <a:alphaModFix/>
          </a:blip>
          <a:stretch>
            <a:fillRect/>
          </a:stretch>
        </p:blipFill>
        <p:spPr>
          <a:xfrm>
            <a:off x="4706350" y="3822824"/>
            <a:ext cx="2291575" cy="1180100"/>
          </a:xfrm>
          <a:prstGeom prst="rect">
            <a:avLst/>
          </a:prstGeom>
          <a:noFill/>
          <a:ln>
            <a:noFill/>
          </a:ln>
        </p:spPr>
      </p:pic>
      <p:sp>
        <p:nvSpPr>
          <p:cNvPr id="180" name="Google Shape;180;p27"/>
          <p:cNvSpPr txBox="1"/>
          <p:nvPr/>
        </p:nvSpPr>
        <p:spPr>
          <a:xfrm>
            <a:off x="5110100" y="3536600"/>
            <a:ext cx="1703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Perfect binary tree</a:t>
            </a:r>
            <a:endParaRPr sz="1100"/>
          </a:p>
        </p:txBody>
      </p:sp>
      <p:pic>
        <p:nvPicPr>
          <p:cNvPr id="181" name="Google Shape;181;p27"/>
          <p:cNvPicPr preferRelativeResize="0"/>
          <p:nvPr/>
        </p:nvPicPr>
        <p:blipFill>
          <a:blip r:embed="rId6">
            <a:alphaModFix/>
          </a:blip>
          <a:stretch>
            <a:fillRect/>
          </a:stretch>
        </p:blipFill>
        <p:spPr>
          <a:xfrm>
            <a:off x="669100" y="2331193"/>
            <a:ext cx="3516950" cy="996875"/>
          </a:xfrm>
          <a:prstGeom prst="rect">
            <a:avLst/>
          </a:prstGeom>
          <a:noFill/>
          <a:ln>
            <a:noFill/>
          </a:ln>
        </p:spPr>
      </p:pic>
      <p:sp>
        <p:nvSpPr>
          <p:cNvPr id="182" name="Google Shape;182;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
        <p:nvSpPr>
          <p:cNvPr id="2" name="TextBox 1">
            <a:extLst>
              <a:ext uri="{FF2B5EF4-FFF2-40B4-BE49-F238E27FC236}">
                <a16:creationId xmlns:a16="http://schemas.microsoft.com/office/drawing/2014/main" id="{9A1F9873-06C4-6D9E-E05F-5FAA19A13D78}"/>
              </a:ext>
            </a:extLst>
          </p:cNvPr>
          <p:cNvSpPr txBox="1"/>
          <p:nvPr/>
        </p:nvSpPr>
        <p:spPr>
          <a:xfrm>
            <a:off x="8028528" y="4999845"/>
            <a:ext cx="1262628" cy="184666"/>
          </a:xfrm>
          <a:prstGeom prst="rect">
            <a:avLst/>
          </a:prstGeom>
          <a:noFill/>
        </p:spPr>
        <p:txBody>
          <a:bodyPr wrap="square" rtlCol="0">
            <a:spAutoFit/>
          </a:bodyPr>
          <a:lstStyle/>
          <a:p>
            <a:r>
              <a:rPr lang="en-US" sz="600" i="1" dirty="0"/>
              <a:t>Data Structures &amp; Algorithms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fade">
                                      <p:cBhvr>
                                        <p:cTn id="7" dur="1000"/>
                                        <p:tgtEl>
                                          <p:spTgt spid="176"/>
                                        </p:tgtEl>
                                      </p:cBhvr>
                                    </p:animEffect>
                                  </p:childTnLst>
                                </p:cTn>
                              </p:par>
                              <p:par>
                                <p:cTn id="8" presetID="10" presetClass="entr" presetSubtype="0" fill="hold" nodeType="withEffect">
                                  <p:stCondLst>
                                    <p:cond delay="0"/>
                                  </p:stCondLst>
                                  <p:childTnLst>
                                    <p:set>
                                      <p:cBhvr>
                                        <p:cTn id="9" dur="1" fill="hold">
                                          <p:stCondLst>
                                            <p:cond delay="0"/>
                                          </p:stCondLst>
                                        </p:cTn>
                                        <p:tgtEl>
                                          <p:spTgt spid="177"/>
                                        </p:tgtEl>
                                        <p:attrNameLst>
                                          <p:attrName>style.visibility</p:attrName>
                                        </p:attrNameLst>
                                      </p:cBhvr>
                                      <p:to>
                                        <p:strVal val="visible"/>
                                      </p:to>
                                    </p:set>
                                    <p:animEffect transition="in" filter="fade">
                                      <p:cBhvr>
                                        <p:cTn id="10" dur="1000"/>
                                        <p:tgtEl>
                                          <p:spTgt spid="177"/>
                                        </p:tgtEl>
                                      </p:cBhvr>
                                    </p:animEffect>
                                  </p:childTnLst>
                                </p:cTn>
                              </p:par>
                              <p:par>
                                <p:cTn id="11" presetID="10"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animEffect transition="in" filter="fade">
                                      <p:cBhvr>
                                        <p:cTn id="13" dur="1000"/>
                                        <p:tgtEl>
                                          <p:spTgt spid="178"/>
                                        </p:tgtEl>
                                      </p:cBhvr>
                                    </p:animEffect>
                                  </p:childTnLst>
                                </p:cTn>
                              </p:par>
                              <p:par>
                                <p:cTn id="14" presetID="10" presetClass="entr" presetSubtype="0" fill="hold" nodeType="withEffect">
                                  <p:stCondLst>
                                    <p:cond delay="0"/>
                                  </p:stCondLst>
                                  <p:childTnLst>
                                    <p:set>
                                      <p:cBhvr>
                                        <p:cTn id="15" dur="1" fill="hold">
                                          <p:stCondLst>
                                            <p:cond delay="0"/>
                                          </p:stCondLst>
                                        </p:cTn>
                                        <p:tgtEl>
                                          <p:spTgt spid="179"/>
                                        </p:tgtEl>
                                        <p:attrNameLst>
                                          <p:attrName>style.visibility</p:attrName>
                                        </p:attrNameLst>
                                      </p:cBhvr>
                                      <p:to>
                                        <p:strVal val="visible"/>
                                      </p:to>
                                    </p:set>
                                    <p:animEffect transition="in" filter="fade">
                                      <p:cBhvr>
                                        <p:cTn id="16" dur="1000"/>
                                        <p:tgtEl>
                                          <p:spTgt spid="179"/>
                                        </p:tgtEl>
                                      </p:cBhvr>
                                    </p:animEffect>
                                  </p:childTnLst>
                                </p:cTn>
                              </p:par>
                              <p:par>
                                <p:cTn id="17" presetID="10" presetClass="entr" presetSubtype="0" fill="hold" nodeType="withEffect">
                                  <p:stCondLst>
                                    <p:cond delay="0"/>
                                  </p:stCondLst>
                                  <p:childTnLst>
                                    <p:set>
                                      <p:cBhvr>
                                        <p:cTn id="18" dur="1" fill="hold">
                                          <p:stCondLst>
                                            <p:cond delay="0"/>
                                          </p:stCondLst>
                                        </p:cTn>
                                        <p:tgtEl>
                                          <p:spTgt spid="180"/>
                                        </p:tgtEl>
                                        <p:attrNameLst>
                                          <p:attrName>style.visibility</p:attrName>
                                        </p:attrNameLst>
                                      </p:cBhvr>
                                      <p:to>
                                        <p:strVal val="visible"/>
                                      </p:to>
                                    </p:set>
                                    <p:animEffect transition="in" filter="fade">
                                      <p:cBhvr>
                                        <p:cTn id="19" dur="1000"/>
                                        <p:tgtEl>
                                          <p:spTgt spid="180"/>
                                        </p:tgtEl>
                                      </p:cBhvr>
                                    </p:animEffect>
                                  </p:childTnLst>
                                </p:cTn>
                              </p:par>
                              <p:par>
                                <p:cTn id="20" presetID="10" presetClass="entr" presetSubtype="0" fill="hold" nodeType="withEffect">
                                  <p:stCondLst>
                                    <p:cond delay="0"/>
                                  </p:stCondLst>
                                  <p:childTnLst>
                                    <p:set>
                                      <p:cBhvr>
                                        <p:cTn id="21" dur="1" fill="hold">
                                          <p:stCondLst>
                                            <p:cond delay="0"/>
                                          </p:stCondLst>
                                        </p:cTn>
                                        <p:tgtEl>
                                          <p:spTgt spid="181"/>
                                        </p:tgtEl>
                                        <p:attrNameLst>
                                          <p:attrName>style.visibility</p:attrName>
                                        </p:attrNameLst>
                                      </p:cBhvr>
                                      <p:to>
                                        <p:strVal val="visible"/>
                                      </p:to>
                                    </p:set>
                                    <p:animEffect transition="in" filter="fade">
                                      <p:cBhvr>
                                        <p:cTn id="22" dur="10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86"/>
        <p:cNvGrpSpPr/>
        <p:nvPr/>
      </p:nvGrpSpPr>
      <p:grpSpPr>
        <a:xfrm>
          <a:off x="0" y="0"/>
          <a:ext cx="0" cy="0"/>
          <a:chOff x="0" y="0"/>
          <a:chExt cx="0" cy="0"/>
        </a:xfrm>
      </p:grpSpPr>
      <p:sp>
        <p:nvSpPr>
          <p:cNvPr id="187" name="Google Shape;187;p28"/>
          <p:cNvSpPr txBox="1"/>
          <p:nvPr/>
        </p:nvSpPr>
        <p:spPr>
          <a:xfrm>
            <a:off x="-55874" y="-102932"/>
            <a:ext cx="89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What is the difference between a graph and a tree?</a:t>
            </a:r>
            <a:endParaRPr b="1" u="sng"/>
          </a:p>
        </p:txBody>
      </p:sp>
      <p:sp>
        <p:nvSpPr>
          <p:cNvPr id="188" name="Google Shape;188;p28"/>
          <p:cNvSpPr txBox="1"/>
          <p:nvPr/>
        </p:nvSpPr>
        <p:spPr>
          <a:xfrm>
            <a:off x="23775" y="337834"/>
            <a:ext cx="8765100" cy="30708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1000"/>
              </a:spcBef>
              <a:spcAft>
                <a:spcPts val="0"/>
              </a:spcAft>
              <a:buSzPts val="1300"/>
              <a:buChar char="●"/>
            </a:pPr>
            <a:r>
              <a:rPr lang="en" sz="1300"/>
              <a:t>A Tree is just a restricted form of a Graph.</a:t>
            </a:r>
            <a:endParaRPr sz="1300"/>
          </a:p>
          <a:p>
            <a:pPr marL="457200" lvl="0" indent="-311150" algn="l" rtl="0">
              <a:lnSpc>
                <a:spcPct val="115000"/>
              </a:lnSpc>
              <a:spcBef>
                <a:spcPts val="0"/>
              </a:spcBef>
              <a:spcAft>
                <a:spcPts val="0"/>
              </a:spcAft>
              <a:buSzPts val="1300"/>
              <a:buChar char="●"/>
            </a:pPr>
            <a:r>
              <a:rPr lang="en" sz="1300">
                <a:solidFill>
                  <a:schemeClr val="dk1"/>
                </a:solidFill>
              </a:rPr>
              <a:t>Trees have direction (parent / child relationships) and don't contain cycles. They fit with in the category of Directed Acyclic Graphs (or a DAG).</a:t>
            </a:r>
            <a:endParaRPr sz="1300">
              <a:solidFill>
                <a:schemeClr val="dk1"/>
              </a:solidFill>
            </a:endParaRPr>
          </a:p>
          <a:p>
            <a:pPr marL="457200" lvl="0" indent="-311150" algn="l" rtl="0">
              <a:lnSpc>
                <a:spcPct val="115000"/>
              </a:lnSpc>
              <a:spcBef>
                <a:spcPts val="0"/>
              </a:spcBef>
              <a:spcAft>
                <a:spcPts val="0"/>
              </a:spcAft>
              <a:buSzPts val="1300"/>
              <a:buChar char="●"/>
            </a:pPr>
            <a:r>
              <a:rPr lang="en" sz="1300">
                <a:solidFill>
                  <a:schemeClr val="dk1"/>
                </a:solidFill>
              </a:rPr>
              <a:t>So </a:t>
            </a:r>
            <a:r>
              <a:rPr lang="en" sz="1300" b="1">
                <a:solidFill>
                  <a:schemeClr val="dk1"/>
                </a:solidFill>
              </a:rPr>
              <a:t>Trees are DAGs with the restriction that a child can only have one parent</a:t>
            </a:r>
            <a:r>
              <a:rPr lang="en" sz="1300">
                <a:solidFill>
                  <a:schemeClr val="dk1"/>
                </a:solidFill>
              </a:rPr>
              <a:t>.</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For the graph to be a valid tree, it must have exactly n - 1 edges. Any less, and it can't possibly be fully connected. Any more, and it has to contain cycles.</a:t>
            </a: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 sz="1300">
                <a:solidFill>
                  <a:schemeClr val="dk1"/>
                </a:solidFill>
              </a:rPr>
              <a:t>Additionally, if the graph is fully connected and contains exactly n - 1 edges, it can't possibly contain a cycle, and therefore must be a tree!</a:t>
            </a:r>
            <a:endParaRPr sz="1300">
              <a:solidFill>
                <a:schemeClr val="dk1"/>
              </a:solidFill>
            </a:endParaRPr>
          </a:p>
          <a:p>
            <a:pPr marL="0" lvl="0" indent="0" algn="l" rtl="0">
              <a:lnSpc>
                <a:spcPct val="115000"/>
              </a:lnSpc>
              <a:spcBef>
                <a:spcPts val="1000"/>
              </a:spcBef>
              <a:spcAft>
                <a:spcPts val="0"/>
              </a:spcAft>
              <a:buClr>
                <a:schemeClr val="dk1"/>
              </a:buClr>
              <a:buSzPts val="1100"/>
              <a:buFont typeface="Arial"/>
              <a:buNone/>
            </a:pPr>
            <a:endParaRPr sz="1300"/>
          </a:p>
          <a:p>
            <a:pPr marL="0" lvl="0" indent="0" algn="l" rtl="0">
              <a:lnSpc>
                <a:spcPct val="115000"/>
              </a:lnSpc>
              <a:spcBef>
                <a:spcPts val="1000"/>
              </a:spcBef>
              <a:spcAft>
                <a:spcPts val="0"/>
              </a:spcAft>
              <a:buClr>
                <a:schemeClr val="dk1"/>
              </a:buClr>
              <a:buSzPts val="1100"/>
              <a:buFont typeface="Arial"/>
              <a:buNone/>
            </a:pPr>
            <a:endParaRPr sz="1300"/>
          </a:p>
          <a:p>
            <a:pPr marL="0" lvl="0" indent="0" algn="l" rtl="0">
              <a:lnSpc>
                <a:spcPct val="115000"/>
              </a:lnSpc>
              <a:spcBef>
                <a:spcPts val="1000"/>
              </a:spcBef>
              <a:spcAft>
                <a:spcPts val="1000"/>
              </a:spcAft>
              <a:buNone/>
            </a:pPr>
            <a:endParaRPr sz="1300"/>
          </a:p>
        </p:txBody>
      </p:sp>
      <p:sp>
        <p:nvSpPr>
          <p:cNvPr id="189" name="Google Shape;189;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grpSp>
        <p:nvGrpSpPr>
          <p:cNvPr id="190" name="Google Shape;190;p28"/>
          <p:cNvGrpSpPr/>
          <p:nvPr/>
        </p:nvGrpSpPr>
        <p:grpSpPr>
          <a:xfrm>
            <a:off x="1035100" y="2870725"/>
            <a:ext cx="5096412" cy="2111400"/>
            <a:chOff x="1035100" y="2870725"/>
            <a:chExt cx="5096412" cy="2111400"/>
          </a:xfrm>
        </p:grpSpPr>
        <p:pic>
          <p:nvPicPr>
            <p:cNvPr id="191" name="Google Shape;191;p28"/>
            <p:cNvPicPr preferRelativeResize="0"/>
            <p:nvPr/>
          </p:nvPicPr>
          <p:blipFill rotWithShape="1">
            <a:blip r:embed="rId3">
              <a:alphaModFix/>
            </a:blip>
            <a:srcRect b="15461"/>
            <a:stretch/>
          </p:blipFill>
          <p:spPr>
            <a:xfrm>
              <a:off x="2754637" y="2870726"/>
              <a:ext cx="3376875" cy="1792500"/>
            </a:xfrm>
            <a:prstGeom prst="rect">
              <a:avLst/>
            </a:prstGeom>
            <a:noFill/>
            <a:ln>
              <a:noFill/>
            </a:ln>
          </p:spPr>
        </p:pic>
        <p:grpSp>
          <p:nvGrpSpPr>
            <p:cNvPr id="192" name="Google Shape;192;p28"/>
            <p:cNvGrpSpPr/>
            <p:nvPr/>
          </p:nvGrpSpPr>
          <p:grpSpPr>
            <a:xfrm>
              <a:off x="1035100" y="2870725"/>
              <a:ext cx="1719550" cy="1792500"/>
              <a:chOff x="3529275" y="2870725"/>
              <a:chExt cx="1719550" cy="1792500"/>
            </a:xfrm>
          </p:grpSpPr>
          <p:pic>
            <p:nvPicPr>
              <p:cNvPr id="193" name="Google Shape;193;p28"/>
              <p:cNvPicPr preferRelativeResize="0"/>
              <p:nvPr/>
            </p:nvPicPr>
            <p:blipFill rotWithShape="1">
              <a:blip r:embed="rId3">
                <a:alphaModFix/>
              </a:blip>
              <a:srcRect r="49078" b="15461"/>
              <a:stretch/>
            </p:blipFill>
            <p:spPr>
              <a:xfrm>
                <a:off x="3529275" y="2870725"/>
                <a:ext cx="1719550" cy="1792500"/>
              </a:xfrm>
              <a:prstGeom prst="rect">
                <a:avLst/>
              </a:prstGeom>
              <a:noFill/>
              <a:ln>
                <a:noFill/>
              </a:ln>
            </p:spPr>
          </p:pic>
          <p:cxnSp>
            <p:nvCxnSpPr>
              <p:cNvPr id="194" name="Google Shape;194;p28"/>
              <p:cNvCxnSpPr/>
              <p:nvPr/>
            </p:nvCxnSpPr>
            <p:spPr>
              <a:xfrm flipH="1">
                <a:off x="4423800" y="3651350"/>
                <a:ext cx="140400" cy="228300"/>
              </a:xfrm>
              <a:prstGeom prst="straightConnector1">
                <a:avLst/>
              </a:prstGeom>
              <a:noFill/>
              <a:ln w="9525" cap="flat" cmpd="sng">
                <a:solidFill>
                  <a:schemeClr val="dk2"/>
                </a:solidFill>
                <a:prstDash val="solid"/>
                <a:round/>
                <a:headEnd type="none" w="med" len="med"/>
                <a:tailEnd type="none" w="med" len="med"/>
              </a:ln>
            </p:spPr>
          </p:cxnSp>
        </p:grpSp>
        <p:sp>
          <p:nvSpPr>
            <p:cNvPr id="195" name="Google Shape;195;p28"/>
            <p:cNvSpPr txBox="1"/>
            <p:nvPr/>
          </p:nvSpPr>
          <p:spPr>
            <a:xfrm>
              <a:off x="2547250" y="4581925"/>
              <a:ext cx="307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DAG vs Tree vs Graph</a:t>
              </a:r>
              <a:endParaRPr/>
            </a:p>
          </p:txBody>
        </p:sp>
      </p:grpSp>
      <p:sp>
        <p:nvSpPr>
          <p:cNvPr id="2" name="TextBox 1">
            <a:extLst>
              <a:ext uri="{FF2B5EF4-FFF2-40B4-BE49-F238E27FC236}">
                <a16:creationId xmlns:a16="http://schemas.microsoft.com/office/drawing/2014/main" id="{8DF041DC-A204-245A-3407-A272D26302D1}"/>
              </a:ext>
            </a:extLst>
          </p:cNvPr>
          <p:cNvSpPr txBox="1"/>
          <p:nvPr/>
        </p:nvSpPr>
        <p:spPr>
          <a:xfrm>
            <a:off x="8028528" y="4999845"/>
            <a:ext cx="1262628" cy="184666"/>
          </a:xfrm>
          <a:prstGeom prst="rect">
            <a:avLst/>
          </a:prstGeom>
          <a:noFill/>
        </p:spPr>
        <p:txBody>
          <a:bodyPr wrap="square" rtlCol="0">
            <a:spAutoFit/>
          </a:bodyPr>
          <a:lstStyle/>
          <a:p>
            <a:r>
              <a:rPr lang="en-US" sz="600" i="1" dirty="0"/>
              <a:t>Data Structures &amp; Algorithms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childTnLst>
                                </p:cTn>
                              </p:par>
                              <p:par>
                                <p:cTn id="8" presetID="10" presetClass="entr" presetSubtype="0" fill="hold" nodeType="withEffect">
                                  <p:stCondLst>
                                    <p:cond delay="0"/>
                                  </p:stCondLst>
                                  <p:childTnLst>
                                    <p:set>
                                      <p:cBhvr>
                                        <p:cTn id="9" dur="1" fill="hold">
                                          <p:stCondLst>
                                            <p:cond delay="0"/>
                                          </p:stCondLst>
                                        </p:cTn>
                                        <p:tgtEl>
                                          <p:spTgt spid="190"/>
                                        </p:tgtEl>
                                        <p:attrNameLst>
                                          <p:attrName>style.visibility</p:attrName>
                                        </p:attrNameLst>
                                      </p:cBhvr>
                                      <p:to>
                                        <p:strVal val="visible"/>
                                      </p:to>
                                    </p:set>
                                    <p:animEffect transition="in" filter="fade">
                                      <p:cBhvr>
                                        <p:cTn id="10"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99"/>
        <p:cNvGrpSpPr/>
        <p:nvPr/>
      </p:nvGrpSpPr>
      <p:grpSpPr>
        <a:xfrm>
          <a:off x="0" y="0"/>
          <a:ext cx="0" cy="0"/>
          <a:chOff x="0" y="0"/>
          <a:chExt cx="0" cy="0"/>
        </a:xfrm>
      </p:grpSpPr>
      <p:sp>
        <p:nvSpPr>
          <p:cNvPr id="200" name="Google Shape;200;p29"/>
          <p:cNvSpPr txBox="1"/>
          <p:nvPr/>
        </p:nvSpPr>
        <p:spPr>
          <a:xfrm>
            <a:off x="-53152" y="-100450"/>
            <a:ext cx="6788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Compare/Contrast the ways to traverse a tree. How to make sure that if the tree is a BST, numbers are sorted ascending after traversal?</a:t>
            </a:r>
            <a:endParaRPr b="1" u="sng"/>
          </a:p>
          <a:p>
            <a:pPr marL="0" lvl="0" indent="0" algn="l" rtl="0">
              <a:spcBef>
                <a:spcPts val="0"/>
              </a:spcBef>
              <a:spcAft>
                <a:spcPts val="0"/>
              </a:spcAft>
              <a:buNone/>
            </a:pPr>
            <a:r>
              <a:rPr lang="en" b="1" u="sng"/>
              <a:t>What is the complexity of these traversals?</a:t>
            </a:r>
            <a:endParaRPr b="1" u="sng"/>
          </a:p>
        </p:txBody>
      </p:sp>
      <p:sp>
        <p:nvSpPr>
          <p:cNvPr id="201" name="Google Shape;201;p29"/>
          <p:cNvSpPr txBox="1"/>
          <p:nvPr/>
        </p:nvSpPr>
        <p:spPr>
          <a:xfrm>
            <a:off x="-53153" y="748700"/>
            <a:ext cx="6788100" cy="2347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 sz="1000"/>
              <a:t>For graph traversals in general, complexity is O(|V| + |E|). However, since the max. number of edges in a tree is |V|-1, for trees it’s O(|V|).</a:t>
            </a:r>
            <a:endParaRPr sz="1000"/>
          </a:p>
          <a:p>
            <a:pPr marL="0" lvl="0" indent="0" algn="l" rtl="0">
              <a:lnSpc>
                <a:spcPct val="115000"/>
              </a:lnSpc>
              <a:spcBef>
                <a:spcPts val="1000"/>
              </a:spcBef>
              <a:spcAft>
                <a:spcPts val="0"/>
              </a:spcAft>
              <a:buNone/>
            </a:pPr>
            <a:r>
              <a:rPr lang="en" sz="1000" b="1"/>
              <a:t>Depth First Searches (DFS) </a:t>
            </a:r>
            <a:r>
              <a:rPr lang="en" sz="1000"/>
              <a:t>include </a:t>
            </a:r>
            <a:r>
              <a:rPr lang="en" sz="1000" b="1"/>
              <a:t>preorder</a:t>
            </a:r>
            <a:r>
              <a:rPr lang="en" sz="1000"/>
              <a:t>, </a:t>
            </a:r>
            <a:r>
              <a:rPr lang="en" sz="1000" b="1"/>
              <a:t>inorder</a:t>
            </a:r>
            <a:r>
              <a:rPr lang="en" sz="1000"/>
              <a:t>, and </a:t>
            </a:r>
            <a:r>
              <a:rPr lang="en" sz="1000" b="1"/>
              <a:t>postorder</a:t>
            </a:r>
            <a:r>
              <a:rPr lang="en" sz="1000"/>
              <a:t>.</a:t>
            </a:r>
            <a:endParaRPr sz="1000"/>
          </a:p>
          <a:p>
            <a:pPr marL="0" lvl="0" indent="0" algn="l" rtl="0">
              <a:lnSpc>
                <a:spcPct val="115000"/>
              </a:lnSpc>
              <a:spcBef>
                <a:spcPts val="1000"/>
              </a:spcBef>
              <a:spcAft>
                <a:spcPts val="0"/>
              </a:spcAft>
              <a:buNone/>
            </a:pPr>
            <a:endParaRPr sz="1000"/>
          </a:p>
          <a:p>
            <a:pPr marL="0" lvl="0" indent="0" algn="l" rtl="0">
              <a:lnSpc>
                <a:spcPct val="115000"/>
              </a:lnSpc>
              <a:spcBef>
                <a:spcPts val="1000"/>
              </a:spcBef>
              <a:spcAft>
                <a:spcPts val="0"/>
              </a:spcAft>
              <a:buNone/>
            </a:pPr>
            <a:endParaRPr sz="1000"/>
          </a:p>
          <a:p>
            <a:pPr marL="0" lvl="0" indent="0" algn="l" rtl="0">
              <a:lnSpc>
                <a:spcPct val="115000"/>
              </a:lnSpc>
              <a:spcBef>
                <a:spcPts val="1000"/>
              </a:spcBef>
              <a:spcAft>
                <a:spcPts val="0"/>
              </a:spcAft>
              <a:buNone/>
            </a:pPr>
            <a:endParaRPr sz="1000"/>
          </a:p>
          <a:p>
            <a:pPr marL="0" lvl="0" indent="0" algn="l" rtl="0">
              <a:lnSpc>
                <a:spcPct val="115000"/>
              </a:lnSpc>
              <a:spcBef>
                <a:spcPts val="1000"/>
              </a:spcBef>
              <a:spcAft>
                <a:spcPts val="0"/>
              </a:spcAft>
              <a:buNone/>
            </a:pPr>
            <a:endParaRPr sz="1000"/>
          </a:p>
          <a:p>
            <a:pPr marL="0" lvl="0" indent="0" algn="l" rtl="0">
              <a:lnSpc>
                <a:spcPct val="115000"/>
              </a:lnSpc>
              <a:spcBef>
                <a:spcPts val="1000"/>
              </a:spcBef>
              <a:spcAft>
                <a:spcPts val="1000"/>
              </a:spcAft>
              <a:buNone/>
            </a:pPr>
            <a:r>
              <a:rPr lang="en" sz="1000" b="1"/>
              <a:t>Breadth First Search (BFS)</a:t>
            </a:r>
            <a:r>
              <a:rPr lang="en" sz="1000"/>
              <a:t>, AKA</a:t>
            </a:r>
            <a:r>
              <a:rPr lang="en" sz="1000" b="1"/>
              <a:t> level-order</a:t>
            </a:r>
            <a:r>
              <a:rPr lang="en" sz="1000"/>
              <a:t>:</a:t>
            </a:r>
            <a:endParaRPr sz="1000"/>
          </a:p>
        </p:txBody>
      </p:sp>
      <p:pic>
        <p:nvPicPr>
          <p:cNvPr id="202" name="Google Shape;202;p29"/>
          <p:cNvPicPr preferRelativeResize="0"/>
          <p:nvPr/>
        </p:nvPicPr>
        <p:blipFill rotWithShape="1">
          <a:blip r:embed="rId3">
            <a:alphaModFix/>
          </a:blip>
          <a:srcRect l="6943" t="5337" r="57843" b="28031"/>
          <a:stretch/>
        </p:blipFill>
        <p:spPr>
          <a:xfrm>
            <a:off x="6959525" y="86000"/>
            <a:ext cx="2061624" cy="1406175"/>
          </a:xfrm>
          <a:prstGeom prst="rect">
            <a:avLst/>
          </a:prstGeom>
          <a:noFill/>
          <a:ln w="19050" cap="flat" cmpd="sng">
            <a:solidFill>
              <a:schemeClr val="dk2"/>
            </a:solidFill>
            <a:prstDash val="solid"/>
            <a:round/>
            <a:headEnd type="none" w="sm" len="sm"/>
            <a:tailEnd type="none" w="sm" len="sm"/>
          </a:ln>
        </p:spPr>
      </p:pic>
      <p:pic>
        <p:nvPicPr>
          <p:cNvPr id="203" name="Google Shape;203;p29"/>
          <p:cNvPicPr preferRelativeResize="0"/>
          <p:nvPr/>
        </p:nvPicPr>
        <p:blipFill>
          <a:blip r:embed="rId4">
            <a:alphaModFix/>
          </a:blip>
          <a:stretch>
            <a:fillRect/>
          </a:stretch>
        </p:blipFill>
        <p:spPr>
          <a:xfrm>
            <a:off x="3076374" y="1579425"/>
            <a:ext cx="2942877" cy="1159326"/>
          </a:xfrm>
          <a:prstGeom prst="rect">
            <a:avLst/>
          </a:prstGeom>
          <a:noFill/>
          <a:ln>
            <a:noFill/>
          </a:ln>
        </p:spPr>
      </p:pic>
      <p:pic>
        <p:nvPicPr>
          <p:cNvPr id="204" name="Google Shape;204;p29"/>
          <p:cNvPicPr preferRelativeResize="0"/>
          <p:nvPr/>
        </p:nvPicPr>
        <p:blipFill>
          <a:blip r:embed="rId5">
            <a:alphaModFix/>
          </a:blip>
          <a:stretch>
            <a:fillRect/>
          </a:stretch>
        </p:blipFill>
        <p:spPr>
          <a:xfrm>
            <a:off x="4" y="1579413"/>
            <a:ext cx="2935886" cy="1159327"/>
          </a:xfrm>
          <a:prstGeom prst="rect">
            <a:avLst/>
          </a:prstGeom>
          <a:noFill/>
          <a:ln>
            <a:noFill/>
          </a:ln>
        </p:spPr>
      </p:pic>
      <p:pic>
        <p:nvPicPr>
          <p:cNvPr id="205" name="Google Shape;205;p29"/>
          <p:cNvPicPr preferRelativeResize="0"/>
          <p:nvPr/>
        </p:nvPicPr>
        <p:blipFill>
          <a:blip r:embed="rId6">
            <a:alphaModFix/>
          </a:blip>
          <a:stretch>
            <a:fillRect/>
          </a:stretch>
        </p:blipFill>
        <p:spPr>
          <a:xfrm>
            <a:off x="6159727" y="1610924"/>
            <a:ext cx="2935885" cy="1073334"/>
          </a:xfrm>
          <a:prstGeom prst="rect">
            <a:avLst/>
          </a:prstGeom>
          <a:noFill/>
          <a:ln>
            <a:noFill/>
          </a:ln>
        </p:spPr>
      </p:pic>
      <p:pic>
        <p:nvPicPr>
          <p:cNvPr id="206" name="Google Shape;206;p29"/>
          <p:cNvPicPr preferRelativeResize="0"/>
          <p:nvPr/>
        </p:nvPicPr>
        <p:blipFill>
          <a:blip r:embed="rId7">
            <a:alphaModFix/>
          </a:blip>
          <a:stretch>
            <a:fillRect/>
          </a:stretch>
        </p:blipFill>
        <p:spPr>
          <a:xfrm>
            <a:off x="97700" y="3091625"/>
            <a:ext cx="3896475" cy="1941825"/>
          </a:xfrm>
          <a:prstGeom prst="rect">
            <a:avLst/>
          </a:prstGeom>
          <a:noFill/>
          <a:ln>
            <a:noFill/>
          </a:ln>
        </p:spPr>
      </p:pic>
      <p:pic>
        <p:nvPicPr>
          <p:cNvPr id="207" name="Google Shape;207;p29"/>
          <p:cNvPicPr preferRelativeResize="0"/>
          <p:nvPr/>
        </p:nvPicPr>
        <p:blipFill rotWithShape="1">
          <a:blip r:embed="rId3">
            <a:alphaModFix/>
          </a:blip>
          <a:srcRect l="50478" t="43705" r="4188" b="34180"/>
          <a:stretch/>
        </p:blipFill>
        <p:spPr>
          <a:xfrm>
            <a:off x="4286725" y="3393950"/>
            <a:ext cx="2275875" cy="400200"/>
          </a:xfrm>
          <a:prstGeom prst="rect">
            <a:avLst/>
          </a:prstGeom>
          <a:noFill/>
          <a:ln>
            <a:noFill/>
          </a:ln>
        </p:spPr>
      </p:pic>
      <p:pic>
        <p:nvPicPr>
          <p:cNvPr id="208" name="Google Shape;208;p29"/>
          <p:cNvPicPr preferRelativeResize="0"/>
          <p:nvPr/>
        </p:nvPicPr>
        <p:blipFill rotWithShape="1">
          <a:blip r:embed="rId3">
            <a:alphaModFix/>
          </a:blip>
          <a:srcRect l="50387" t="7114" r="2693" b="75279"/>
          <a:stretch/>
        </p:blipFill>
        <p:spPr>
          <a:xfrm>
            <a:off x="4246900" y="3027113"/>
            <a:ext cx="2355525" cy="318625"/>
          </a:xfrm>
          <a:prstGeom prst="rect">
            <a:avLst/>
          </a:prstGeom>
          <a:noFill/>
          <a:ln>
            <a:noFill/>
          </a:ln>
        </p:spPr>
      </p:pic>
      <p:pic>
        <p:nvPicPr>
          <p:cNvPr id="209" name="Google Shape;209;p29"/>
          <p:cNvPicPr preferRelativeResize="0"/>
          <p:nvPr/>
        </p:nvPicPr>
        <p:blipFill rotWithShape="1">
          <a:blip r:embed="rId3">
            <a:alphaModFix/>
          </a:blip>
          <a:srcRect l="51706" t="22299" r="7227" b="55587"/>
          <a:stretch/>
        </p:blipFill>
        <p:spPr>
          <a:xfrm>
            <a:off x="4286725" y="3688600"/>
            <a:ext cx="2061624" cy="400200"/>
          </a:xfrm>
          <a:prstGeom prst="rect">
            <a:avLst/>
          </a:prstGeom>
          <a:noFill/>
          <a:ln>
            <a:noFill/>
          </a:ln>
        </p:spPr>
      </p:pic>
      <p:pic>
        <p:nvPicPr>
          <p:cNvPr id="210" name="Google Shape;210;p29"/>
          <p:cNvPicPr preferRelativeResize="0"/>
          <p:nvPr/>
        </p:nvPicPr>
        <p:blipFill rotWithShape="1">
          <a:blip r:embed="rId3">
            <a:alphaModFix/>
          </a:blip>
          <a:srcRect l="50609" t="65218" r="4057" b="17174"/>
          <a:stretch/>
        </p:blipFill>
        <p:spPr>
          <a:xfrm>
            <a:off x="4179600" y="4018400"/>
            <a:ext cx="2275875" cy="318625"/>
          </a:xfrm>
          <a:prstGeom prst="rect">
            <a:avLst/>
          </a:prstGeom>
          <a:noFill/>
          <a:ln>
            <a:noFill/>
          </a:ln>
        </p:spPr>
      </p:pic>
      <p:sp>
        <p:nvSpPr>
          <p:cNvPr id="211" name="Google Shape;211;p29"/>
          <p:cNvSpPr txBox="1"/>
          <p:nvPr/>
        </p:nvSpPr>
        <p:spPr>
          <a:xfrm>
            <a:off x="6735050" y="3554900"/>
            <a:ext cx="2188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u="sng">
                <a:solidFill>
                  <a:srgbClr val="FF0000"/>
                </a:solidFill>
              </a:rPr>
              <a:t>IMPORTANT NOTE</a:t>
            </a:r>
            <a:r>
              <a:rPr lang="en" sz="1200"/>
              <a:t>: </a:t>
            </a:r>
            <a:endParaRPr sz="1200"/>
          </a:p>
          <a:p>
            <a:pPr marL="0" lvl="0" indent="0" algn="l" rtl="0">
              <a:spcBef>
                <a:spcPts val="0"/>
              </a:spcBef>
              <a:spcAft>
                <a:spcPts val="0"/>
              </a:spcAft>
              <a:buNone/>
            </a:pPr>
            <a:r>
              <a:rPr lang="en" sz="1200"/>
              <a:t>For a BST, inorder yields numbers sorted ascending</a:t>
            </a:r>
            <a:endParaRPr sz="1200"/>
          </a:p>
        </p:txBody>
      </p:sp>
      <p:sp>
        <p:nvSpPr>
          <p:cNvPr id="212" name="Google Shape;21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
        <p:nvSpPr>
          <p:cNvPr id="2" name="TextBox 1">
            <a:extLst>
              <a:ext uri="{FF2B5EF4-FFF2-40B4-BE49-F238E27FC236}">
                <a16:creationId xmlns:a16="http://schemas.microsoft.com/office/drawing/2014/main" id="{2B1A3A03-02FD-C00F-7D8D-A6D612764576}"/>
              </a:ext>
            </a:extLst>
          </p:cNvPr>
          <p:cNvSpPr txBox="1"/>
          <p:nvPr/>
        </p:nvSpPr>
        <p:spPr>
          <a:xfrm>
            <a:off x="8028528" y="4999845"/>
            <a:ext cx="1262628" cy="184666"/>
          </a:xfrm>
          <a:prstGeom prst="rect">
            <a:avLst/>
          </a:prstGeom>
          <a:noFill/>
        </p:spPr>
        <p:txBody>
          <a:bodyPr wrap="square" rtlCol="0">
            <a:spAutoFit/>
          </a:bodyPr>
          <a:lstStyle/>
          <a:p>
            <a:r>
              <a:rPr lang="en-US" sz="600" i="1" dirty="0"/>
              <a:t>Data Structures &amp; Algorithms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1000"/>
                                        <p:tgtEl>
                                          <p:spTgt spid="201"/>
                                        </p:tgtEl>
                                      </p:cBhvr>
                                    </p:animEffect>
                                  </p:childTnLst>
                                </p:cTn>
                              </p:par>
                              <p:par>
                                <p:cTn id="8" presetID="10" presetClass="entr" presetSubtype="0" fill="hold" nodeType="withEffect">
                                  <p:stCondLst>
                                    <p:cond delay="0"/>
                                  </p:stCondLst>
                                  <p:childTnLst>
                                    <p:set>
                                      <p:cBhvr>
                                        <p:cTn id="9" dur="1" fill="hold">
                                          <p:stCondLst>
                                            <p:cond delay="0"/>
                                          </p:stCondLst>
                                        </p:cTn>
                                        <p:tgtEl>
                                          <p:spTgt spid="203"/>
                                        </p:tgtEl>
                                        <p:attrNameLst>
                                          <p:attrName>style.visibility</p:attrName>
                                        </p:attrNameLst>
                                      </p:cBhvr>
                                      <p:to>
                                        <p:strVal val="visible"/>
                                      </p:to>
                                    </p:set>
                                    <p:animEffect transition="in" filter="fade">
                                      <p:cBhvr>
                                        <p:cTn id="10" dur="1000"/>
                                        <p:tgtEl>
                                          <p:spTgt spid="203"/>
                                        </p:tgtEl>
                                      </p:cBhvr>
                                    </p:animEffect>
                                  </p:childTnLst>
                                </p:cTn>
                              </p:par>
                              <p:par>
                                <p:cTn id="11" presetID="10" presetClass="entr" presetSubtype="0" fill="hold" nodeType="withEffect">
                                  <p:stCondLst>
                                    <p:cond delay="0"/>
                                  </p:stCondLst>
                                  <p:childTnLst>
                                    <p:set>
                                      <p:cBhvr>
                                        <p:cTn id="12" dur="1" fill="hold">
                                          <p:stCondLst>
                                            <p:cond delay="0"/>
                                          </p:stCondLst>
                                        </p:cTn>
                                        <p:tgtEl>
                                          <p:spTgt spid="204"/>
                                        </p:tgtEl>
                                        <p:attrNameLst>
                                          <p:attrName>style.visibility</p:attrName>
                                        </p:attrNameLst>
                                      </p:cBhvr>
                                      <p:to>
                                        <p:strVal val="visible"/>
                                      </p:to>
                                    </p:set>
                                    <p:animEffect transition="in" filter="fade">
                                      <p:cBhvr>
                                        <p:cTn id="13" dur="1000"/>
                                        <p:tgtEl>
                                          <p:spTgt spid="204"/>
                                        </p:tgtEl>
                                      </p:cBhvr>
                                    </p:animEffect>
                                  </p:childTnLst>
                                </p:cTn>
                              </p:par>
                              <p:par>
                                <p:cTn id="14" presetID="10" presetClass="entr" presetSubtype="0" fill="hold" nodeType="withEffect">
                                  <p:stCondLst>
                                    <p:cond delay="0"/>
                                  </p:stCondLst>
                                  <p:childTnLst>
                                    <p:set>
                                      <p:cBhvr>
                                        <p:cTn id="15" dur="1" fill="hold">
                                          <p:stCondLst>
                                            <p:cond delay="0"/>
                                          </p:stCondLst>
                                        </p:cTn>
                                        <p:tgtEl>
                                          <p:spTgt spid="205"/>
                                        </p:tgtEl>
                                        <p:attrNameLst>
                                          <p:attrName>style.visibility</p:attrName>
                                        </p:attrNameLst>
                                      </p:cBhvr>
                                      <p:to>
                                        <p:strVal val="visible"/>
                                      </p:to>
                                    </p:set>
                                    <p:animEffect transition="in" filter="fade">
                                      <p:cBhvr>
                                        <p:cTn id="16" dur="1000"/>
                                        <p:tgtEl>
                                          <p:spTgt spid="205"/>
                                        </p:tgtEl>
                                      </p:cBhvr>
                                    </p:animEffect>
                                  </p:childTnLst>
                                </p:cTn>
                              </p:par>
                              <p:par>
                                <p:cTn id="17" presetID="10" presetClass="entr" presetSubtype="0" fill="hold" nodeType="withEffect">
                                  <p:stCondLst>
                                    <p:cond delay="0"/>
                                  </p:stCondLst>
                                  <p:childTnLst>
                                    <p:set>
                                      <p:cBhvr>
                                        <p:cTn id="18" dur="1" fill="hold">
                                          <p:stCondLst>
                                            <p:cond delay="0"/>
                                          </p:stCondLst>
                                        </p:cTn>
                                        <p:tgtEl>
                                          <p:spTgt spid="206"/>
                                        </p:tgtEl>
                                        <p:attrNameLst>
                                          <p:attrName>style.visibility</p:attrName>
                                        </p:attrNameLst>
                                      </p:cBhvr>
                                      <p:to>
                                        <p:strVal val="visible"/>
                                      </p:to>
                                    </p:set>
                                    <p:animEffect transition="in" filter="fade">
                                      <p:cBhvr>
                                        <p:cTn id="19" dur="1000"/>
                                        <p:tgtEl>
                                          <p:spTgt spid="206"/>
                                        </p:tgtEl>
                                      </p:cBhvr>
                                    </p:animEffect>
                                  </p:childTnLst>
                                </p:cTn>
                              </p:par>
                              <p:par>
                                <p:cTn id="20" presetID="10" presetClass="entr" presetSubtype="0" fill="hold" nodeType="withEffect">
                                  <p:stCondLst>
                                    <p:cond delay="0"/>
                                  </p:stCondLst>
                                  <p:childTnLst>
                                    <p:set>
                                      <p:cBhvr>
                                        <p:cTn id="21" dur="1" fill="hold">
                                          <p:stCondLst>
                                            <p:cond delay="0"/>
                                          </p:stCondLst>
                                        </p:cTn>
                                        <p:tgtEl>
                                          <p:spTgt spid="207"/>
                                        </p:tgtEl>
                                        <p:attrNameLst>
                                          <p:attrName>style.visibility</p:attrName>
                                        </p:attrNameLst>
                                      </p:cBhvr>
                                      <p:to>
                                        <p:strVal val="visible"/>
                                      </p:to>
                                    </p:set>
                                    <p:animEffect transition="in" filter="fade">
                                      <p:cBhvr>
                                        <p:cTn id="22" dur="1000"/>
                                        <p:tgtEl>
                                          <p:spTgt spid="207"/>
                                        </p:tgtEl>
                                      </p:cBhvr>
                                    </p:animEffect>
                                  </p:childTnLst>
                                </p:cTn>
                              </p:par>
                              <p:par>
                                <p:cTn id="23" presetID="10" presetClass="entr" presetSubtype="0" fill="hold" nodeType="withEffect">
                                  <p:stCondLst>
                                    <p:cond delay="0"/>
                                  </p:stCondLst>
                                  <p:childTnLst>
                                    <p:set>
                                      <p:cBhvr>
                                        <p:cTn id="24" dur="1" fill="hold">
                                          <p:stCondLst>
                                            <p:cond delay="0"/>
                                          </p:stCondLst>
                                        </p:cTn>
                                        <p:tgtEl>
                                          <p:spTgt spid="208"/>
                                        </p:tgtEl>
                                        <p:attrNameLst>
                                          <p:attrName>style.visibility</p:attrName>
                                        </p:attrNameLst>
                                      </p:cBhvr>
                                      <p:to>
                                        <p:strVal val="visible"/>
                                      </p:to>
                                    </p:set>
                                    <p:animEffect transition="in" filter="fade">
                                      <p:cBhvr>
                                        <p:cTn id="25" dur="1000"/>
                                        <p:tgtEl>
                                          <p:spTgt spid="208"/>
                                        </p:tgtEl>
                                      </p:cBhvr>
                                    </p:animEffect>
                                  </p:childTnLst>
                                </p:cTn>
                              </p:par>
                              <p:par>
                                <p:cTn id="26" presetID="10" presetClass="entr" presetSubtype="0" fill="hold" nodeType="withEffect">
                                  <p:stCondLst>
                                    <p:cond delay="0"/>
                                  </p:stCondLst>
                                  <p:childTnLst>
                                    <p:set>
                                      <p:cBhvr>
                                        <p:cTn id="27" dur="1" fill="hold">
                                          <p:stCondLst>
                                            <p:cond delay="0"/>
                                          </p:stCondLst>
                                        </p:cTn>
                                        <p:tgtEl>
                                          <p:spTgt spid="209"/>
                                        </p:tgtEl>
                                        <p:attrNameLst>
                                          <p:attrName>style.visibility</p:attrName>
                                        </p:attrNameLst>
                                      </p:cBhvr>
                                      <p:to>
                                        <p:strVal val="visible"/>
                                      </p:to>
                                    </p:set>
                                    <p:animEffect transition="in" filter="fade">
                                      <p:cBhvr>
                                        <p:cTn id="28" dur="1000"/>
                                        <p:tgtEl>
                                          <p:spTgt spid="209"/>
                                        </p:tgtEl>
                                      </p:cBhvr>
                                    </p:animEffect>
                                  </p:childTnLst>
                                </p:cTn>
                              </p:par>
                              <p:par>
                                <p:cTn id="29" presetID="10" presetClass="entr" presetSubtype="0" fill="hold" nodeType="withEffect">
                                  <p:stCondLst>
                                    <p:cond delay="0"/>
                                  </p:stCondLst>
                                  <p:childTnLst>
                                    <p:set>
                                      <p:cBhvr>
                                        <p:cTn id="30" dur="1" fill="hold">
                                          <p:stCondLst>
                                            <p:cond delay="0"/>
                                          </p:stCondLst>
                                        </p:cTn>
                                        <p:tgtEl>
                                          <p:spTgt spid="210"/>
                                        </p:tgtEl>
                                        <p:attrNameLst>
                                          <p:attrName>style.visibility</p:attrName>
                                        </p:attrNameLst>
                                      </p:cBhvr>
                                      <p:to>
                                        <p:strVal val="visible"/>
                                      </p:to>
                                    </p:set>
                                    <p:animEffect transition="in" filter="fade">
                                      <p:cBhvr>
                                        <p:cTn id="31" dur="1000"/>
                                        <p:tgtEl>
                                          <p:spTgt spid="210"/>
                                        </p:tgtEl>
                                      </p:cBhvr>
                                    </p:animEffect>
                                  </p:childTnLst>
                                </p:cTn>
                              </p:par>
                              <p:par>
                                <p:cTn id="32" presetID="10" presetClass="entr" presetSubtype="0" fill="hold" nodeType="with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10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7777</TotalTime>
  <Words>4358</Words>
  <Application>Microsoft Office PowerPoint</Application>
  <PresentationFormat>On-screen Show (16:9)</PresentationFormat>
  <Paragraphs>343</Paragraphs>
  <Slides>35</Slides>
  <Notes>34</Notes>
  <HiddenSlides>27</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Roboto</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Goes Here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Brandon Leung</cp:lastModifiedBy>
  <cp:revision>1</cp:revision>
  <dcterms:modified xsi:type="dcterms:W3CDTF">2025-08-21T01:17:03Z</dcterms:modified>
</cp:coreProperties>
</file>